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8"/>
  </p:notesMasterIdLst>
  <p:sldIdLst>
    <p:sldId id="34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33">
          <p15:clr>
            <a:srgbClr val="000000"/>
          </p15:clr>
        </p15:guide>
        <p15:guide id="2" pos="1216">
          <p15:clr>
            <a:srgbClr val="000000"/>
          </p15:clr>
        </p15:guide>
      </p15:sldGuideLst>
    </p:ext>
    <p:ext uri="{2D200454-40CA-4A62-9FC3-DE9A4176ACB9}">
      <p15:notesGuideLst xmlns:p15="http://schemas.microsoft.com/office/powerpoint/2012/main">
        <p15:guide id="1" orient="horz" pos="3024">
          <p15:clr>
            <a:srgbClr val="000000"/>
          </p15:clr>
        </p15:guide>
        <p15:guide id="2" pos="2304">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hysZD3scT5l6MB2nxj16+8gkHN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72"/>
      </p:cViewPr>
      <p:guideLst>
        <p:guide orient="horz" pos="833"/>
        <p:guide pos="121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8650" cy="481013"/>
          </a:xfrm>
          <a:prstGeom prst="rect">
            <a:avLst/>
          </a:prstGeom>
          <a:noFill/>
          <a:ln>
            <a:noFill/>
          </a:ln>
        </p:spPr>
        <p:txBody>
          <a:bodyPr spcFirstLastPara="1" wrap="square" lIns="96725" tIns="48350" rIns="96725" bIns="48350"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6550" y="0"/>
            <a:ext cx="3168650" cy="481013"/>
          </a:xfrm>
          <a:prstGeom prst="rect">
            <a:avLst/>
          </a:prstGeom>
          <a:noFill/>
          <a:ln>
            <a:noFill/>
          </a:ln>
        </p:spPr>
        <p:txBody>
          <a:bodyPr spcFirstLastPara="1" wrap="square" lIns="96725" tIns="48350" rIns="96725" bIns="48350"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2475"/>
            <a:ext cx="5365750" cy="4318000"/>
          </a:xfrm>
          <a:prstGeom prst="rect">
            <a:avLst/>
          </a:prstGeom>
          <a:noFill/>
          <a:ln>
            <a:noFill/>
          </a:ln>
        </p:spPr>
        <p:txBody>
          <a:bodyPr spcFirstLastPara="1" wrap="square" lIns="96725" tIns="48350" rIns="96725" bIns="4835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68650" cy="481012"/>
          </a:xfrm>
          <a:prstGeom prst="rect">
            <a:avLst/>
          </a:prstGeom>
          <a:noFill/>
          <a:ln>
            <a:noFill/>
          </a:ln>
        </p:spPr>
        <p:txBody>
          <a:bodyPr spcFirstLastPara="1" wrap="square" lIns="96725" tIns="48350" rIns="96725" bIns="48350"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6550" y="9120188"/>
            <a:ext cx="3168650" cy="481012"/>
          </a:xfrm>
          <a:prstGeom prst="rect">
            <a:avLst/>
          </a:prstGeom>
          <a:noFill/>
          <a:ln>
            <a:noFill/>
          </a:ln>
        </p:spPr>
        <p:txBody>
          <a:bodyPr spcFirstLastPara="1" wrap="square" lIns="96725" tIns="48350" rIns="96725" bIns="483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a:t>
            </a:fld>
            <a:endParaRPr sz="13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2" name="Google Shape;72;p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32eb304dd_0_2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3" name="Google Shape;113;g1132eb304dd_0_2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32eb304dd_0_2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18" name="Google Shape;118;g1132eb304dd_0_2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32eb304dd_0_2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3" name="Google Shape;123;g1132eb304dd_0_2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32eb304dd_0_3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28" name="Google Shape;128;g1132eb304dd_0_3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32eb304dd_0_3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g1132eb304dd_0_3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32eb304dd_0_3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40" name="Google Shape;140;g1132eb304dd_0_3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32eb304dd_0_3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46" name="Google Shape;146;g1132eb304dd_0_3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32eb304dd_0_16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52" name="Google Shape;152;g1132eb304dd_0_16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32eb304dd_0_17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58" name="Google Shape;158;g1132eb304dd_0_17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32eb304dd_0_17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63" name="Google Shape;163;g1132eb304dd_0_17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974725" y="4562475"/>
            <a:ext cx="5365750" cy="43180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2" name="Google Shape;72;p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2eb304dd_0_17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69" name="Google Shape;169;g1132eb304dd_0_17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2eb304dd_0_18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75" name="Google Shape;175;g1132eb304dd_0_18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32eb304dd_0_18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83" name="Google Shape;183;g1132eb304dd_0_18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132eb304dd_0_18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88" name="Google Shape;188;g1132eb304dd_0_18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32eb304dd_0_19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93" name="Google Shape;193;g1132eb304dd_0_19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32eb304dd_0_19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99" name="Google Shape;199;g1132eb304dd_0_19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32eb304dd_0_4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06" name="Google Shape;206;g1132eb304dd_0_4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32eb304dd_0_4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11" name="Google Shape;211;g1132eb304dd_0_4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32eb304dd_0_4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17" name="Google Shape;217;g1132eb304dd_0_4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32eb304dd_0_5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24" name="Google Shape;224;g1132eb304dd_0_5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2:notes"/>
          <p:cNvSpPr txBox="1">
            <a:spLocks noGrp="1"/>
          </p:cNvSpPr>
          <p:nvPr>
            <p:ph type="body" idx="1"/>
          </p:nvPr>
        </p:nvSpPr>
        <p:spPr>
          <a:xfrm>
            <a:off x="974725" y="4562475"/>
            <a:ext cx="5365750" cy="43180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77" name="Google Shape;77;p2: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32eb304dd_0_5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32" name="Google Shape;232;g1132eb304dd_0_54: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32eb304dd_0_5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g1132eb304dd_0_57: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32eb304dd_0_6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48" name="Google Shape;248;g1132eb304dd_0_6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32eb304dd_0_6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53" name="Google Shape;253;g1132eb304dd_0_6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32eb304dd_0_6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62" name="Google Shape;262;g1132eb304dd_0_6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32eb304dd_0_6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68" name="Google Shape;268;g1132eb304dd_0_6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132eb304dd_0_7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73" name="Google Shape;273;g1132eb304dd_0_7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32eb304dd_0_7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78" name="Google Shape;278;g1132eb304dd_0_7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132eb304dd_0_7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84" name="Google Shape;284;g1132eb304dd_0_7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32eb304dd_0_8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90" name="Google Shape;290;g1132eb304dd_0_8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d235d320_0_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2" name="Google Shape;82;g10ad235d320_0_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32eb304dd_0_8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297" name="Google Shape;297;g1132eb304dd_0_8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32eb304dd_0_8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03" name="Google Shape;303;g1132eb304dd_0_8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32eb304dd_0_9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08" name="Google Shape;308;g1132eb304dd_0_90: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132eb304dd_0_25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16" name="Google Shape;316;g1132eb304dd_0_259: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32eb304dd_0_26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23" name="Google Shape;323;g1132eb304dd_0_262: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32eb304dd_0_26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g1132eb304dd_0_265: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32eb304dd_0_26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37" name="Google Shape;337;g1132eb304dd_0_268: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32eb304dd_0_27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46" name="Google Shape;346;g1132eb304dd_0_271: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32eb304dd_0_27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54" name="Google Shape;354;g1132eb304dd_0_274: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32eb304dd_0_27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61" name="Google Shape;361;g1132eb304dd_0_27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ad235d320_0_4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87" name="Google Shape;87;g10ad235d320_0_4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32eb304dd_0_9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66" name="Google Shape;366;g1132eb304dd_0_9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32eb304dd_0_9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71" name="Google Shape;371;g1132eb304dd_0_9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132eb304dd_0_9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76" name="Google Shape;376;g1132eb304dd_0_9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32eb304dd_0_10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83" name="Google Shape;383;g1132eb304dd_0_10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32eb304dd_0_10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90" name="Google Shape;390;g1132eb304dd_0_10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132eb304dd_0_10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396" name="Google Shape;396;g1132eb304dd_0_10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32eb304dd_0_11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01" name="Google Shape;401;g1132eb304dd_0_11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132eb304dd_0_11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08" name="Google Shape;408;g1132eb304dd_0_11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32eb304dd_0_11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14" name="Google Shape;414;g1132eb304dd_0_11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132eb304dd_0_12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21" name="Google Shape;421;g1132eb304dd_0_12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32eb304dd_0_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2" name="Google Shape;92;g1132eb304dd_0_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2eb304dd_0_12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27" name="Google Shape;427;g1132eb304dd_0_12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132eb304dd_0_12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32" name="Google Shape;432;g1132eb304dd_0_12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32eb304dd_0_12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37" name="Google Shape;437;g1132eb304dd_0_12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32eb304dd_0_13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44" name="Google Shape;444;g1132eb304dd_0_13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32eb304dd_0_13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49" name="Google Shape;449;g1132eb304dd_0_13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32eb304dd_0_13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55" name="Google Shape;455;g1132eb304dd_0_13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132eb304dd_0_14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60" name="Google Shape;460;g1132eb304dd_0_14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132eb304dd_0_14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65" name="Google Shape;465;g1132eb304dd_0_14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32eb304dd_0_14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70" name="Google Shape;470;g1132eb304dd_0_14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32eb304dd_0_15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75" name="Google Shape;475;g1132eb304dd_0_15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32eb304dd_0_1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97" name="Google Shape;97;g1132eb304dd_0_1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0ad235d320_0_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81" name="Google Shape;481;g10ad235d320_0_6: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32eb304dd_0_34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86" name="Google Shape;486;g1132eb304dd_0_349: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32eb304dd_0_352: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493" name="Google Shape;493;g1132eb304dd_0_352: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132eb304dd_0_35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00" name="Google Shape;500;g1132eb304dd_0_35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132eb304dd_0_35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07" name="Google Shape;507;g1132eb304dd_0_35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32eb304dd_0_36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13" name="Google Shape;513;g1132eb304dd_0_36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32eb304dd_0_36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19" name="Google Shape;519;g1132eb304dd_0_36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32eb304dd_0_36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25" name="Google Shape;525;g1132eb304dd_0_36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132eb304dd_0_37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30" name="Google Shape;530;g1132eb304dd_0_37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0ad235d320_0_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35" name="Google Shape;535;g10ad235d320_0_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32eb304dd_0_15: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2" name="Google Shape;102;g1132eb304dd_0_15: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32eb304dd_0_391: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40" name="Google Shape;540;g1132eb304dd_0_391: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32eb304dd_0_394: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46" name="Google Shape;546;g1132eb304dd_0_394: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32eb304dd_0_397: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51" name="Google Shape;551;g1132eb304dd_0_397: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32eb304dd_0_400: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56" name="Google Shape;556;g1132eb304dd_0_400: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32eb304dd_0_403: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61" name="Google Shape;561;g1132eb304dd_0_403: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32eb304dd_0_406: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66" name="Google Shape;566;g1132eb304dd_0_406: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132eb304dd_0_409: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571" name="Google Shape;571;g1132eb304dd_0_409:notes"/>
          <p:cNvSpPr>
            <a:spLocks noGrp="1" noRot="1" noChangeAspect="1"/>
          </p:cNvSpPr>
          <p:nvPr>
            <p:ph type="sldImg" idx="2"/>
          </p:nvPr>
        </p:nvSpPr>
        <p:spPr>
          <a:xfrm>
            <a:off x="1263650" y="720725"/>
            <a:ext cx="4794250"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32eb304dd_0_18:notes"/>
          <p:cNvSpPr txBox="1">
            <a:spLocks noGrp="1"/>
          </p:cNvSpPr>
          <p:nvPr>
            <p:ph type="body" idx="1"/>
          </p:nvPr>
        </p:nvSpPr>
        <p:spPr>
          <a:xfrm>
            <a:off x="974725" y="4562475"/>
            <a:ext cx="5365800" cy="4317900"/>
          </a:xfrm>
          <a:prstGeom prst="rect">
            <a:avLst/>
          </a:prstGeom>
          <a:noFill/>
          <a:ln>
            <a:noFill/>
          </a:ln>
        </p:spPr>
        <p:txBody>
          <a:bodyPr spcFirstLastPara="1" wrap="square" lIns="96725" tIns="48350" rIns="96725" bIns="48350" anchor="t" anchorCtr="0">
            <a:noAutofit/>
          </a:bodyPr>
          <a:lstStyle/>
          <a:p>
            <a:pPr marL="0" lvl="0" indent="0" algn="l" rtl="0">
              <a:lnSpc>
                <a:spcPct val="100000"/>
              </a:lnSpc>
              <a:spcBef>
                <a:spcPts val="360"/>
              </a:spcBef>
              <a:spcAft>
                <a:spcPts val="0"/>
              </a:spcAft>
              <a:buSzPts val="1400"/>
              <a:buNone/>
            </a:pPr>
            <a:endParaRPr/>
          </a:p>
        </p:txBody>
      </p:sp>
      <p:sp>
        <p:nvSpPr>
          <p:cNvPr id="108" name="Google Shape;108;g1132eb304dd_0_18:notes"/>
          <p:cNvSpPr>
            <a:spLocks noGrp="1" noRot="1" noChangeAspect="1"/>
          </p:cNvSpPr>
          <p:nvPr>
            <p:ph type="sldImg" idx="2"/>
          </p:nvPr>
        </p:nvSpPr>
        <p:spPr>
          <a:xfrm>
            <a:off x="1263650" y="720725"/>
            <a:ext cx="4794300" cy="3597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YDS - AJIT" type="blank">
  <p:cSld name="BLANK">
    <p:spTree>
      <p:nvGrpSpPr>
        <p:cNvPr id="1" name="Shape 20"/>
        <p:cNvGrpSpPr/>
        <p:nvPr/>
      </p:nvGrpSpPr>
      <p:grpSpPr>
        <a:xfrm>
          <a:off x="0" y="0"/>
          <a:ext cx="0" cy="0"/>
          <a:chOff x="0" y="0"/>
          <a:chExt cx="0" cy="0"/>
        </a:xfrm>
      </p:grpSpPr>
      <p:pic>
        <p:nvPicPr>
          <p:cNvPr id="21" name="Google Shape;21;p5" descr="feynlabs"/>
          <p:cNvPicPr preferRelativeResize="0"/>
          <p:nvPr/>
        </p:nvPicPr>
        <p:blipFill rotWithShape="1">
          <a:blip r:embed="rId2">
            <a:alphaModFix/>
          </a:blip>
          <a:srcRect/>
          <a:stretch/>
        </p:blipFill>
        <p:spPr>
          <a:xfrm>
            <a:off x="5416550" y="-3175"/>
            <a:ext cx="3322320" cy="6927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58" name="Google Shape;58;p14"/>
          <p:cNvSpPr txBox="1">
            <a:spLocks noGrp="1"/>
          </p:cNvSpPr>
          <p:nvPr>
            <p:ph type="body" idx="1"/>
          </p:nvPr>
        </p:nvSpPr>
        <p:spPr>
          <a:xfrm rot="5400000">
            <a:off x="2052796" y="17622"/>
            <a:ext cx="5245100" cy="69738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59" name="Google Shape;59;p14"/>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rot="5400000">
            <a:off x="4871244" y="2343944"/>
            <a:ext cx="5888037" cy="1743075"/>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62" name="Google Shape;62;p15"/>
          <p:cNvSpPr txBox="1">
            <a:spLocks noGrp="1"/>
          </p:cNvSpPr>
          <p:nvPr>
            <p:ph type="body" idx="1"/>
          </p:nvPr>
        </p:nvSpPr>
        <p:spPr>
          <a:xfrm rot="5400000">
            <a:off x="1308100" y="676276"/>
            <a:ext cx="5888037" cy="507841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63" name="Google Shape;63;p15"/>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7129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7"/>
        <p:cNvGrpSpPr/>
        <p:nvPr/>
      </p:nvGrpSpPr>
      <p:grpSpPr>
        <a:xfrm>
          <a:off x="0" y="0"/>
          <a:ext cx="0" cy="0"/>
          <a:chOff x="0" y="0"/>
          <a:chExt cx="0" cy="0"/>
        </a:xfrm>
      </p:grpSpPr>
      <p:sp>
        <p:nvSpPr>
          <p:cNvPr id="68" name="Google Shape;68;p17"/>
          <p:cNvSpPr txBox="1">
            <a:spLocks noGrp="1"/>
          </p:cNvSpPr>
          <p:nvPr>
            <p:ph type="body" idx="1"/>
          </p:nvPr>
        </p:nvSpPr>
        <p:spPr>
          <a:xfrm>
            <a:off x="1188403" y="882015"/>
            <a:ext cx="6973887"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69" name="Google Shape;69;p17"/>
          <p:cNvSpPr txBox="1">
            <a:spLocks noGrp="1"/>
          </p:cNvSpPr>
          <p:nvPr>
            <p:ph type="ftr" idx="11"/>
          </p:nvPr>
        </p:nvSpPr>
        <p:spPr>
          <a:xfrm>
            <a:off x="2306638" y="6395403"/>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1188403" y="882015"/>
            <a:ext cx="6973887"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400"/>
              <a:buNone/>
              <a:defRPr/>
            </a:lvl1pPr>
            <a:lvl2pPr marL="914400" lvl="1" indent="-314325" algn="l">
              <a:lnSpc>
                <a:spcPct val="100000"/>
              </a:lnSpc>
              <a:spcBef>
                <a:spcPts val="540"/>
              </a:spcBef>
              <a:spcAft>
                <a:spcPts val="0"/>
              </a:spcAft>
              <a:buSzPts val="1350"/>
              <a:buChar char="●"/>
              <a:defRPr/>
            </a:lvl2pPr>
            <a:lvl3pPr marL="1371600" lvl="2" indent="-342900" algn="l">
              <a:lnSpc>
                <a:spcPct val="100000"/>
              </a:lnSpc>
              <a:spcBef>
                <a:spcPts val="540"/>
              </a:spcBef>
              <a:spcAft>
                <a:spcPts val="0"/>
              </a:spcAft>
              <a:buSzPts val="1800"/>
              <a:buChar char="●"/>
              <a:defRPr/>
            </a:lvl3pPr>
            <a:lvl4pPr marL="1828800" lvl="3" indent="-302894" algn="l">
              <a:lnSpc>
                <a:spcPct val="100000"/>
              </a:lnSpc>
              <a:spcBef>
                <a:spcPts val="540"/>
              </a:spcBef>
              <a:spcAft>
                <a:spcPts val="0"/>
              </a:spcAft>
              <a:buSzPts val="1170"/>
              <a:buChar char="●"/>
              <a:defRPr/>
            </a:lvl4pPr>
            <a:lvl5pPr marL="2286000" lvl="4" indent="-314325" algn="l">
              <a:lnSpc>
                <a:spcPct val="100000"/>
              </a:lnSpc>
              <a:spcBef>
                <a:spcPts val="540"/>
              </a:spcBef>
              <a:spcAft>
                <a:spcPts val="0"/>
              </a:spcAft>
              <a:buSzPts val="1350"/>
              <a:buChar char="●"/>
              <a:defRPr/>
            </a:lvl5pPr>
            <a:lvl6pPr marL="2743200" lvl="5" indent="-314325" algn="l">
              <a:lnSpc>
                <a:spcPct val="100000"/>
              </a:lnSpc>
              <a:spcBef>
                <a:spcPts val="540"/>
              </a:spcBef>
              <a:spcAft>
                <a:spcPts val="0"/>
              </a:spcAft>
              <a:buSzPts val="1350"/>
              <a:buChar char="●"/>
              <a:defRPr/>
            </a:lvl6pPr>
            <a:lvl7pPr marL="3200400" lvl="6" indent="-314325" algn="l">
              <a:lnSpc>
                <a:spcPct val="100000"/>
              </a:lnSpc>
              <a:spcBef>
                <a:spcPts val="540"/>
              </a:spcBef>
              <a:spcAft>
                <a:spcPts val="0"/>
              </a:spcAft>
              <a:buSzPts val="1350"/>
              <a:buChar char="●"/>
              <a:defRPr/>
            </a:lvl7pPr>
            <a:lvl8pPr marL="3657600" lvl="7" indent="-314325" algn="l">
              <a:lnSpc>
                <a:spcPct val="100000"/>
              </a:lnSpc>
              <a:spcBef>
                <a:spcPts val="540"/>
              </a:spcBef>
              <a:spcAft>
                <a:spcPts val="0"/>
              </a:spcAft>
              <a:buSzPts val="1350"/>
              <a:buChar char="●"/>
              <a:defRPr/>
            </a:lvl8pPr>
            <a:lvl9pPr marL="4114800" lvl="8" indent="-314325" algn="l">
              <a:lnSpc>
                <a:spcPct val="100000"/>
              </a:lnSpc>
              <a:spcBef>
                <a:spcPts val="540"/>
              </a:spcBef>
              <a:spcAft>
                <a:spcPts val="540"/>
              </a:spcAft>
              <a:buSzPts val="1350"/>
              <a:buChar char="●"/>
              <a:defRPr/>
            </a:lvl9pPr>
          </a:lstStyle>
          <a:p>
            <a:endParaRPr/>
          </a:p>
        </p:txBody>
      </p:sp>
      <p:sp>
        <p:nvSpPr>
          <p:cNvPr id="26" name="Google Shape;26;p7"/>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22313" y="4406900"/>
            <a:ext cx="7772400" cy="1362075"/>
          </a:xfrm>
          <a:prstGeom prst="rect">
            <a:avLst/>
          </a:prstGeom>
          <a:solidFill>
            <a:schemeClr val="dk1"/>
          </a:solidFill>
          <a:ln>
            <a:noFill/>
          </a:ln>
        </p:spPr>
        <p:txBody>
          <a:bodyPr spcFirstLastPara="1" wrap="square" lIns="91425" tIns="45700" rIns="91425" bIns="45700" anchor="t" anchorCtr="0">
            <a:noAutofit/>
          </a:bodyPr>
          <a:lstStyle>
            <a:lvl1pPr lvl="0" algn="l">
              <a:lnSpc>
                <a:spcPct val="80000"/>
              </a:lnSpc>
              <a:spcBef>
                <a:spcPts val="0"/>
              </a:spcBef>
              <a:spcAft>
                <a:spcPts val="0"/>
              </a:spcAft>
              <a:buSzPts val="1400"/>
              <a:buNone/>
              <a:defRPr sz="4000" b="1" cap="none"/>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500"/>
              <a:buNone/>
              <a:defRPr sz="2000"/>
            </a:lvl1pPr>
            <a:lvl2pPr marL="914400" lvl="1" indent="-228600" algn="l">
              <a:lnSpc>
                <a:spcPct val="100000"/>
              </a:lnSpc>
              <a:spcBef>
                <a:spcPts val="600"/>
              </a:spcBef>
              <a:spcAft>
                <a:spcPts val="0"/>
              </a:spcAft>
              <a:buSzPts val="1350"/>
              <a:buNone/>
              <a:defRPr sz="1800"/>
            </a:lvl2pPr>
            <a:lvl3pPr marL="1371600" lvl="2" indent="-228600" algn="l">
              <a:lnSpc>
                <a:spcPct val="100000"/>
              </a:lnSpc>
              <a:spcBef>
                <a:spcPts val="540"/>
              </a:spcBef>
              <a:spcAft>
                <a:spcPts val="0"/>
              </a:spcAft>
              <a:buSzPts val="1600"/>
              <a:buNone/>
              <a:defRPr sz="1600"/>
            </a:lvl3pPr>
            <a:lvl4pPr marL="1828800" lvl="3" indent="-228600" algn="l">
              <a:lnSpc>
                <a:spcPct val="100000"/>
              </a:lnSpc>
              <a:spcBef>
                <a:spcPts val="480"/>
              </a:spcBef>
              <a:spcAft>
                <a:spcPts val="0"/>
              </a:spcAft>
              <a:buSzPts val="910"/>
              <a:buNone/>
              <a:defRPr sz="1400"/>
            </a:lvl4pPr>
            <a:lvl5pPr marL="2286000" lvl="4" indent="-228600" algn="l">
              <a:lnSpc>
                <a:spcPct val="100000"/>
              </a:lnSpc>
              <a:spcBef>
                <a:spcPts val="420"/>
              </a:spcBef>
              <a:spcAft>
                <a:spcPts val="0"/>
              </a:spcAft>
              <a:buSzPts val="1050"/>
              <a:buNone/>
              <a:defRPr sz="1400"/>
            </a:lvl5pPr>
            <a:lvl6pPr marL="2743200" lvl="5" indent="-228600" algn="l">
              <a:lnSpc>
                <a:spcPct val="100000"/>
              </a:lnSpc>
              <a:spcBef>
                <a:spcPts val="420"/>
              </a:spcBef>
              <a:spcAft>
                <a:spcPts val="0"/>
              </a:spcAft>
              <a:buSzPts val="1050"/>
              <a:buNone/>
              <a:defRPr sz="1400"/>
            </a:lvl6pPr>
            <a:lvl7pPr marL="3200400" lvl="6" indent="-228600" algn="l">
              <a:lnSpc>
                <a:spcPct val="100000"/>
              </a:lnSpc>
              <a:spcBef>
                <a:spcPts val="420"/>
              </a:spcBef>
              <a:spcAft>
                <a:spcPts val="0"/>
              </a:spcAft>
              <a:buSzPts val="1050"/>
              <a:buNone/>
              <a:defRPr sz="1400"/>
            </a:lvl7pPr>
            <a:lvl8pPr marL="3657600" lvl="7" indent="-228600" algn="l">
              <a:lnSpc>
                <a:spcPct val="100000"/>
              </a:lnSpc>
              <a:spcBef>
                <a:spcPts val="420"/>
              </a:spcBef>
              <a:spcAft>
                <a:spcPts val="0"/>
              </a:spcAft>
              <a:buSzPts val="1050"/>
              <a:buNone/>
              <a:defRPr sz="1400"/>
            </a:lvl8pPr>
            <a:lvl9pPr marL="4114800" lvl="8" indent="-228600" algn="l">
              <a:lnSpc>
                <a:spcPct val="100000"/>
              </a:lnSpc>
              <a:spcBef>
                <a:spcPts val="420"/>
              </a:spcBef>
              <a:spcAft>
                <a:spcPts val="420"/>
              </a:spcAft>
              <a:buSzPts val="1050"/>
              <a:buNone/>
              <a:defRPr sz="1400"/>
            </a:lvl9pPr>
          </a:lstStyle>
          <a:p>
            <a:endParaRPr/>
          </a:p>
        </p:txBody>
      </p:sp>
      <p:sp>
        <p:nvSpPr>
          <p:cNvPr id="30" name="Google Shape;30;p8"/>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1712913" y="914400"/>
            <a:ext cx="3409950"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42900" algn="l">
              <a:lnSpc>
                <a:spcPct val="100000"/>
              </a:lnSpc>
              <a:spcBef>
                <a:spcPts val="840"/>
              </a:spcBef>
              <a:spcAft>
                <a:spcPts val="0"/>
              </a:spcAft>
              <a:buSzPts val="1800"/>
              <a:buChar char="●"/>
              <a:defRPr sz="2400"/>
            </a:lvl2pPr>
            <a:lvl3pPr marL="1371600" lvl="2" indent="-355600" algn="l">
              <a:lnSpc>
                <a:spcPct val="100000"/>
              </a:lnSpc>
              <a:spcBef>
                <a:spcPts val="720"/>
              </a:spcBef>
              <a:spcAft>
                <a:spcPts val="0"/>
              </a:spcAft>
              <a:buSzPts val="2000"/>
              <a:buChar char="●"/>
              <a:defRPr sz="2000"/>
            </a:lvl3pPr>
            <a:lvl4pPr marL="1828800" lvl="3" indent="-302894" algn="l">
              <a:lnSpc>
                <a:spcPct val="100000"/>
              </a:lnSpc>
              <a:spcBef>
                <a:spcPts val="600"/>
              </a:spcBef>
              <a:spcAft>
                <a:spcPts val="0"/>
              </a:spcAft>
              <a:buSzPts val="1170"/>
              <a:buChar char="●"/>
              <a:defRPr sz="1800"/>
            </a:lvl4pPr>
            <a:lvl5pPr marL="2286000" lvl="4" indent="-314325" algn="l">
              <a:lnSpc>
                <a:spcPct val="100000"/>
              </a:lnSpc>
              <a:spcBef>
                <a:spcPts val="540"/>
              </a:spcBef>
              <a:spcAft>
                <a:spcPts val="0"/>
              </a:spcAft>
              <a:buSzPts val="1350"/>
              <a:buChar char="●"/>
              <a:defRPr sz="1800"/>
            </a:lvl5pPr>
            <a:lvl6pPr marL="2743200" lvl="5" indent="-314325" algn="l">
              <a:lnSpc>
                <a:spcPct val="100000"/>
              </a:lnSpc>
              <a:spcBef>
                <a:spcPts val="540"/>
              </a:spcBef>
              <a:spcAft>
                <a:spcPts val="0"/>
              </a:spcAft>
              <a:buSzPts val="1350"/>
              <a:buChar char="●"/>
              <a:defRPr sz="1800"/>
            </a:lvl6pPr>
            <a:lvl7pPr marL="3200400" lvl="6" indent="-314325" algn="l">
              <a:lnSpc>
                <a:spcPct val="100000"/>
              </a:lnSpc>
              <a:spcBef>
                <a:spcPts val="540"/>
              </a:spcBef>
              <a:spcAft>
                <a:spcPts val="0"/>
              </a:spcAft>
              <a:buSzPts val="1350"/>
              <a:buChar char="●"/>
              <a:defRPr sz="1800"/>
            </a:lvl7pPr>
            <a:lvl8pPr marL="3657600" lvl="7" indent="-314325" algn="l">
              <a:lnSpc>
                <a:spcPct val="100000"/>
              </a:lnSpc>
              <a:spcBef>
                <a:spcPts val="540"/>
              </a:spcBef>
              <a:spcAft>
                <a:spcPts val="0"/>
              </a:spcAft>
              <a:buSzPts val="1350"/>
              <a:buChar char="●"/>
              <a:defRPr sz="1800"/>
            </a:lvl8pPr>
            <a:lvl9pPr marL="4114800" lvl="8" indent="-314325" algn="l">
              <a:lnSpc>
                <a:spcPct val="100000"/>
              </a:lnSpc>
              <a:spcBef>
                <a:spcPts val="540"/>
              </a:spcBef>
              <a:spcAft>
                <a:spcPts val="540"/>
              </a:spcAft>
              <a:buSzPts val="1350"/>
              <a:buChar char="●"/>
              <a:defRPr sz="1800"/>
            </a:lvl9pPr>
          </a:lstStyle>
          <a:p>
            <a:endParaRPr/>
          </a:p>
        </p:txBody>
      </p:sp>
      <p:sp>
        <p:nvSpPr>
          <p:cNvPr id="34" name="Google Shape;34;p9"/>
          <p:cNvSpPr txBox="1">
            <a:spLocks noGrp="1"/>
          </p:cNvSpPr>
          <p:nvPr>
            <p:ph type="body" idx="2"/>
          </p:nvPr>
        </p:nvSpPr>
        <p:spPr>
          <a:xfrm>
            <a:off x="5275263" y="914400"/>
            <a:ext cx="3411537" cy="5245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60"/>
              </a:spcBef>
              <a:spcAft>
                <a:spcPts val="0"/>
              </a:spcAft>
              <a:buSzPts val="1400"/>
              <a:buNone/>
              <a:defRPr sz="2800"/>
            </a:lvl1pPr>
            <a:lvl2pPr marL="914400" lvl="1" indent="-342900" algn="l">
              <a:lnSpc>
                <a:spcPct val="100000"/>
              </a:lnSpc>
              <a:spcBef>
                <a:spcPts val="840"/>
              </a:spcBef>
              <a:spcAft>
                <a:spcPts val="0"/>
              </a:spcAft>
              <a:buSzPts val="1800"/>
              <a:buChar char="●"/>
              <a:defRPr sz="2400"/>
            </a:lvl2pPr>
            <a:lvl3pPr marL="1371600" lvl="2" indent="-355600" algn="l">
              <a:lnSpc>
                <a:spcPct val="100000"/>
              </a:lnSpc>
              <a:spcBef>
                <a:spcPts val="720"/>
              </a:spcBef>
              <a:spcAft>
                <a:spcPts val="0"/>
              </a:spcAft>
              <a:buSzPts val="2000"/>
              <a:buChar char="●"/>
              <a:defRPr sz="2000"/>
            </a:lvl3pPr>
            <a:lvl4pPr marL="1828800" lvl="3" indent="-302894" algn="l">
              <a:lnSpc>
                <a:spcPct val="100000"/>
              </a:lnSpc>
              <a:spcBef>
                <a:spcPts val="600"/>
              </a:spcBef>
              <a:spcAft>
                <a:spcPts val="0"/>
              </a:spcAft>
              <a:buSzPts val="1170"/>
              <a:buChar char="●"/>
              <a:defRPr sz="1800"/>
            </a:lvl4pPr>
            <a:lvl5pPr marL="2286000" lvl="4" indent="-314325" algn="l">
              <a:lnSpc>
                <a:spcPct val="100000"/>
              </a:lnSpc>
              <a:spcBef>
                <a:spcPts val="540"/>
              </a:spcBef>
              <a:spcAft>
                <a:spcPts val="0"/>
              </a:spcAft>
              <a:buSzPts val="1350"/>
              <a:buChar char="●"/>
              <a:defRPr sz="1800"/>
            </a:lvl5pPr>
            <a:lvl6pPr marL="2743200" lvl="5" indent="-314325" algn="l">
              <a:lnSpc>
                <a:spcPct val="100000"/>
              </a:lnSpc>
              <a:spcBef>
                <a:spcPts val="540"/>
              </a:spcBef>
              <a:spcAft>
                <a:spcPts val="0"/>
              </a:spcAft>
              <a:buSzPts val="1350"/>
              <a:buChar char="●"/>
              <a:defRPr sz="1800"/>
            </a:lvl6pPr>
            <a:lvl7pPr marL="3200400" lvl="6" indent="-314325" algn="l">
              <a:lnSpc>
                <a:spcPct val="100000"/>
              </a:lnSpc>
              <a:spcBef>
                <a:spcPts val="540"/>
              </a:spcBef>
              <a:spcAft>
                <a:spcPts val="0"/>
              </a:spcAft>
              <a:buSzPts val="1350"/>
              <a:buChar char="●"/>
              <a:defRPr sz="1800"/>
            </a:lvl7pPr>
            <a:lvl8pPr marL="3657600" lvl="7" indent="-314325" algn="l">
              <a:lnSpc>
                <a:spcPct val="100000"/>
              </a:lnSpc>
              <a:spcBef>
                <a:spcPts val="540"/>
              </a:spcBef>
              <a:spcAft>
                <a:spcPts val="0"/>
              </a:spcAft>
              <a:buSzPts val="1350"/>
              <a:buChar char="●"/>
              <a:defRPr sz="1800"/>
            </a:lvl8pPr>
            <a:lvl9pPr marL="4114800" lvl="8" indent="-314325" algn="l">
              <a:lnSpc>
                <a:spcPct val="100000"/>
              </a:lnSpc>
              <a:spcBef>
                <a:spcPts val="540"/>
              </a:spcBef>
              <a:spcAft>
                <a:spcPts val="540"/>
              </a:spcAft>
              <a:buSzPts val="1350"/>
              <a:buChar char="●"/>
              <a:defRPr sz="1800"/>
            </a:lvl9pPr>
          </a:lstStyle>
          <a:p>
            <a:endParaRPr/>
          </a:p>
        </p:txBody>
      </p:sp>
      <p:sp>
        <p:nvSpPr>
          <p:cNvPr id="35" name="Google Shape;35;p9"/>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457200" y="274638"/>
            <a:ext cx="8229600" cy="11430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720"/>
              </a:spcBef>
              <a:spcAft>
                <a:spcPts val="0"/>
              </a:spcAft>
              <a:buSzPts val="15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540"/>
              </a:spcBef>
              <a:spcAft>
                <a:spcPts val="0"/>
              </a:spcAft>
              <a:buSzPts val="1040"/>
              <a:buNone/>
              <a:defRPr sz="1600" b="1"/>
            </a:lvl4pPr>
            <a:lvl5pPr marL="2286000" lvl="4" indent="-228600" algn="l">
              <a:lnSpc>
                <a:spcPct val="100000"/>
              </a:lnSpc>
              <a:spcBef>
                <a:spcPts val="480"/>
              </a:spcBef>
              <a:spcAft>
                <a:spcPts val="0"/>
              </a:spcAft>
              <a:buSzPts val="1200"/>
              <a:buNone/>
              <a:defRPr sz="1600" b="1"/>
            </a:lvl5pPr>
            <a:lvl6pPr marL="2743200" lvl="5" indent="-228600" algn="l">
              <a:lnSpc>
                <a:spcPct val="100000"/>
              </a:lnSpc>
              <a:spcBef>
                <a:spcPts val="480"/>
              </a:spcBef>
              <a:spcAft>
                <a:spcPts val="0"/>
              </a:spcAft>
              <a:buSzPts val="1200"/>
              <a:buNone/>
              <a:defRPr sz="1600" b="1"/>
            </a:lvl6pPr>
            <a:lvl7pPr marL="3200400" lvl="6" indent="-228600" algn="l">
              <a:lnSpc>
                <a:spcPct val="100000"/>
              </a:lnSpc>
              <a:spcBef>
                <a:spcPts val="480"/>
              </a:spcBef>
              <a:spcAft>
                <a:spcPts val="0"/>
              </a:spcAft>
              <a:buSzPts val="1200"/>
              <a:buNone/>
              <a:defRPr sz="1600" b="1"/>
            </a:lvl7pPr>
            <a:lvl8pPr marL="3657600" lvl="7" indent="-228600" algn="l">
              <a:lnSpc>
                <a:spcPct val="100000"/>
              </a:lnSpc>
              <a:spcBef>
                <a:spcPts val="480"/>
              </a:spcBef>
              <a:spcAft>
                <a:spcPts val="0"/>
              </a:spcAft>
              <a:buSzPts val="1200"/>
              <a:buNone/>
              <a:defRPr sz="1600" b="1"/>
            </a:lvl8pPr>
            <a:lvl9pPr marL="4114800" lvl="8" indent="-228600" algn="l">
              <a:lnSpc>
                <a:spcPct val="100000"/>
              </a:lnSpc>
              <a:spcBef>
                <a:spcPts val="480"/>
              </a:spcBef>
              <a:spcAft>
                <a:spcPts val="480"/>
              </a:spcAft>
              <a:buSzPts val="1200"/>
              <a:buNone/>
              <a:defRPr sz="1600" b="1"/>
            </a:lvl9pPr>
          </a:lstStyle>
          <a:p>
            <a:endParaRPr/>
          </a:p>
        </p:txBody>
      </p:sp>
      <p:sp>
        <p:nvSpPr>
          <p:cNvPr id="39" name="Google Shape;39;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23850" algn="l">
              <a:lnSpc>
                <a:spcPct val="100000"/>
              </a:lnSpc>
              <a:spcBef>
                <a:spcPts val="720"/>
              </a:spcBef>
              <a:spcAft>
                <a:spcPts val="0"/>
              </a:spcAft>
              <a:buSzPts val="1500"/>
              <a:buChar char="●"/>
              <a:defRPr sz="2000"/>
            </a:lvl2pPr>
            <a:lvl3pPr marL="1371600" lvl="2" indent="-342900" algn="l">
              <a:lnSpc>
                <a:spcPct val="100000"/>
              </a:lnSpc>
              <a:spcBef>
                <a:spcPts val="600"/>
              </a:spcBef>
              <a:spcAft>
                <a:spcPts val="0"/>
              </a:spcAft>
              <a:buSzPts val="1800"/>
              <a:buChar char="●"/>
              <a:defRPr sz="1800"/>
            </a:lvl3pPr>
            <a:lvl4pPr marL="1828800" lvl="3" indent="-294639" algn="l">
              <a:lnSpc>
                <a:spcPct val="100000"/>
              </a:lnSpc>
              <a:spcBef>
                <a:spcPts val="540"/>
              </a:spcBef>
              <a:spcAft>
                <a:spcPts val="0"/>
              </a:spcAft>
              <a:buSzPts val="1040"/>
              <a:buChar char="●"/>
              <a:defRPr sz="1600"/>
            </a:lvl4pPr>
            <a:lvl5pPr marL="2286000" lvl="4" indent="-304800" algn="l">
              <a:lnSpc>
                <a:spcPct val="100000"/>
              </a:lnSpc>
              <a:spcBef>
                <a:spcPts val="480"/>
              </a:spcBef>
              <a:spcAft>
                <a:spcPts val="0"/>
              </a:spcAft>
              <a:buSzPts val="1200"/>
              <a:buChar char="●"/>
              <a:defRPr sz="1600"/>
            </a:lvl5pPr>
            <a:lvl6pPr marL="2743200" lvl="5" indent="-304800" algn="l">
              <a:lnSpc>
                <a:spcPct val="100000"/>
              </a:lnSpc>
              <a:spcBef>
                <a:spcPts val="480"/>
              </a:spcBef>
              <a:spcAft>
                <a:spcPts val="0"/>
              </a:spcAft>
              <a:buSzPts val="1200"/>
              <a:buChar char="●"/>
              <a:defRPr sz="1600"/>
            </a:lvl6pPr>
            <a:lvl7pPr marL="3200400" lvl="6" indent="-304800" algn="l">
              <a:lnSpc>
                <a:spcPct val="100000"/>
              </a:lnSpc>
              <a:spcBef>
                <a:spcPts val="480"/>
              </a:spcBef>
              <a:spcAft>
                <a:spcPts val="0"/>
              </a:spcAft>
              <a:buSzPts val="1200"/>
              <a:buChar char="●"/>
              <a:defRPr sz="1600"/>
            </a:lvl7pPr>
            <a:lvl8pPr marL="3657600" lvl="7" indent="-304800" algn="l">
              <a:lnSpc>
                <a:spcPct val="100000"/>
              </a:lnSpc>
              <a:spcBef>
                <a:spcPts val="480"/>
              </a:spcBef>
              <a:spcAft>
                <a:spcPts val="0"/>
              </a:spcAft>
              <a:buSzPts val="1200"/>
              <a:buChar char="●"/>
              <a:defRPr sz="1600"/>
            </a:lvl8pPr>
            <a:lvl9pPr marL="4114800" lvl="8" indent="-304800" algn="l">
              <a:lnSpc>
                <a:spcPct val="100000"/>
              </a:lnSpc>
              <a:spcBef>
                <a:spcPts val="480"/>
              </a:spcBef>
              <a:spcAft>
                <a:spcPts val="480"/>
              </a:spcAft>
              <a:buSzPts val="1200"/>
              <a:buChar char="●"/>
              <a:defRPr sz="1600"/>
            </a:lvl9pPr>
          </a:lstStyle>
          <a:p>
            <a:endParaRPr/>
          </a:p>
        </p:txBody>
      </p:sp>
      <p:sp>
        <p:nvSpPr>
          <p:cNvPr id="40" name="Google Shape;40;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720"/>
              </a:spcBef>
              <a:spcAft>
                <a:spcPts val="0"/>
              </a:spcAft>
              <a:buSzPts val="15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540"/>
              </a:spcBef>
              <a:spcAft>
                <a:spcPts val="0"/>
              </a:spcAft>
              <a:buSzPts val="1040"/>
              <a:buNone/>
              <a:defRPr sz="1600" b="1"/>
            </a:lvl4pPr>
            <a:lvl5pPr marL="2286000" lvl="4" indent="-228600" algn="l">
              <a:lnSpc>
                <a:spcPct val="100000"/>
              </a:lnSpc>
              <a:spcBef>
                <a:spcPts val="480"/>
              </a:spcBef>
              <a:spcAft>
                <a:spcPts val="0"/>
              </a:spcAft>
              <a:buSzPts val="1200"/>
              <a:buNone/>
              <a:defRPr sz="1600" b="1"/>
            </a:lvl5pPr>
            <a:lvl6pPr marL="2743200" lvl="5" indent="-228600" algn="l">
              <a:lnSpc>
                <a:spcPct val="100000"/>
              </a:lnSpc>
              <a:spcBef>
                <a:spcPts val="480"/>
              </a:spcBef>
              <a:spcAft>
                <a:spcPts val="0"/>
              </a:spcAft>
              <a:buSzPts val="1200"/>
              <a:buNone/>
              <a:defRPr sz="1600" b="1"/>
            </a:lvl6pPr>
            <a:lvl7pPr marL="3200400" lvl="6" indent="-228600" algn="l">
              <a:lnSpc>
                <a:spcPct val="100000"/>
              </a:lnSpc>
              <a:spcBef>
                <a:spcPts val="480"/>
              </a:spcBef>
              <a:spcAft>
                <a:spcPts val="0"/>
              </a:spcAft>
              <a:buSzPts val="1200"/>
              <a:buNone/>
              <a:defRPr sz="1600" b="1"/>
            </a:lvl7pPr>
            <a:lvl8pPr marL="3657600" lvl="7" indent="-228600" algn="l">
              <a:lnSpc>
                <a:spcPct val="100000"/>
              </a:lnSpc>
              <a:spcBef>
                <a:spcPts val="480"/>
              </a:spcBef>
              <a:spcAft>
                <a:spcPts val="0"/>
              </a:spcAft>
              <a:buSzPts val="1200"/>
              <a:buNone/>
              <a:defRPr sz="1600" b="1"/>
            </a:lvl8pPr>
            <a:lvl9pPr marL="4114800" lvl="8" indent="-228600" algn="l">
              <a:lnSpc>
                <a:spcPct val="100000"/>
              </a:lnSpc>
              <a:spcBef>
                <a:spcPts val="480"/>
              </a:spcBef>
              <a:spcAft>
                <a:spcPts val="480"/>
              </a:spcAft>
              <a:buSzPts val="1200"/>
              <a:buNone/>
              <a:defRPr sz="1600" b="1"/>
            </a:lvl9pPr>
          </a:lstStyle>
          <a:p>
            <a:endParaRPr/>
          </a:p>
        </p:txBody>
      </p:sp>
      <p:sp>
        <p:nvSpPr>
          <p:cNvPr id="41" name="Google Shape;41;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1400"/>
              <a:buNone/>
              <a:defRPr sz="2400"/>
            </a:lvl1pPr>
            <a:lvl2pPr marL="914400" lvl="1" indent="-323850" algn="l">
              <a:lnSpc>
                <a:spcPct val="100000"/>
              </a:lnSpc>
              <a:spcBef>
                <a:spcPts val="720"/>
              </a:spcBef>
              <a:spcAft>
                <a:spcPts val="0"/>
              </a:spcAft>
              <a:buSzPts val="1500"/>
              <a:buChar char="●"/>
              <a:defRPr sz="2000"/>
            </a:lvl2pPr>
            <a:lvl3pPr marL="1371600" lvl="2" indent="-342900" algn="l">
              <a:lnSpc>
                <a:spcPct val="100000"/>
              </a:lnSpc>
              <a:spcBef>
                <a:spcPts val="600"/>
              </a:spcBef>
              <a:spcAft>
                <a:spcPts val="0"/>
              </a:spcAft>
              <a:buSzPts val="1800"/>
              <a:buChar char="●"/>
              <a:defRPr sz="1800"/>
            </a:lvl3pPr>
            <a:lvl4pPr marL="1828800" lvl="3" indent="-294639" algn="l">
              <a:lnSpc>
                <a:spcPct val="100000"/>
              </a:lnSpc>
              <a:spcBef>
                <a:spcPts val="540"/>
              </a:spcBef>
              <a:spcAft>
                <a:spcPts val="0"/>
              </a:spcAft>
              <a:buSzPts val="1040"/>
              <a:buChar char="●"/>
              <a:defRPr sz="1600"/>
            </a:lvl4pPr>
            <a:lvl5pPr marL="2286000" lvl="4" indent="-304800" algn="l">
              <a:lnSpc>
                <a:spcPct val="100000"/>
              </a:lnSpc>
              <a:spcBef>
                <a:spcPts val="480"/>
              </a:spcBef>
              <a:spcAft>
                <a:spcPts val="0"/>
              </a:spcAft>
              <a:buSzPts val="1200"/>
              <a:buChar char="●"/>
              <a:defRPr sz="1600"/>
            </a:lvl5pPr>
            <a:lvl6pPr marL="2743200" lvl="5" indent="-304800" algn="l">
              <a:lnSpc>
                <a:spcPct val="100000"/>
              </a:lnSpc>
              <a:spcBef>
                <a:spcPts val="480"/>
              </a:spcBef>
              <a:spcAft>
                <a:spcPts val="0"/>
              </a:spcAft>
              <a:buSzPts val="1200"/>
              <a:buChar char="●"/>
              <a:defRPr sz="1600"/>
            </a:lvl6pPr>
            <a:lvl7pPr marL="3200400" lvl="6" indent="-304800" algn="l">
              <a:lnSpc>
                <a:spcPct val="100000"/>
              </a:lnSpc>
              <a:spcBef>
                <a:spcPts val="480"/>
              </a:spcBef>
              <a:spcAft>
                <a:spcPts val="0"/>
              </a:spcAft>
              <a:buSzPts val="1200"/>
              <a:buChar char="●"/>
              <a:defRPr sz="1600"/>
            </a:lvl7pPr>
            <a:lvl8pPr marL="3657600" lvl="7" indent="-304800" algn="l">
              <a:lnSpc>
                <a:spcPct val="100000"/>
              </a:lnSpc>
              <a:spcBef>
                <a:spcPts val="480"/>
              </a:spcBef>
              <a:spcAft>
                <a:spcPts val="0"/>
              </a:spcAft>
              <a:buSzPts val="1200"/>
              <a:buChar char="●"/>
              <a:defRPr sz="1600"/>
            </a:lvl8pPr>
            <a:lvl9pPr marL="4114800" lvl="8" indent="-304800" algn="l">
              <a:lnSpc>
                <a:spcPct val="100000"/>
              </a:lnSpc>
              <a:spcBef>
                <a:spcPts val="480"/>
              </a:spcBef>
              <a:spcAft>
                <a:spcPts val="480"/>
              </a:spcAft>
              <a:buSzPts val="1200"/>
              <a:buChar char="●"/>
              <a:defRPr sz="1600"/>
            </a:lvl9pPr>
          </a:lstStyle>
          <a:p>
            <a:endParaRPr/>
          </a:p>
        </p:txBody>
      </p:sp>
      <p:sp>
        <p:nvSpPr>
          <p:cNvPr id="42" name="Google Shape;42;p10"/>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lvl="0" algn="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5" name="Google Shape;45;p11"/>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457200" y="273050"/>
            <a:ext cx="3008313" cy="1162050"/>
          </a:xfrm>
          <a:prstGeom prst="rect">
            <a:avLst/>
          </a:prstGeom>
          <a:solidFill>
            <a:schemeClr val="dk1"/>
          </a:solidFill>
          <a:ln>
            <a:noFill/>
          </a:ln>
        </p:spPr>
        <p:txBody>
          <a:bodyPr spcFirstLastPara="1" wrap="square" lIns="91425" tIns="45700" rIns="91425" bIns="45700" anchor="b" anchorCtr="0">
            <a:noAutofit/>
          </a:bodyPr>
          <a:lstStyle>
            <a:lvl1pPr lvl="0" algn="l">
              <a:lnSpc>
                <a:spcPct val="80000"/>
              </a:lnSpc>
              <a:spcBef>
                <a:spcPts val="0"/>
              </a:spcBef>
              <a:spcAft>
                <a:spcPts val="0"/>
              </a:spcAft>
              <a:buSzPts val="1400"/>
              <a:buNone/>
              <a:defRPr sz="2000" b="1"/>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48" name="Google Shape;48;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1400"/>
              <a:buNone/>
              <a:defRPr sz="3200"/>
            </a:lvl1pPr>
            <a:lvl2pPr marL="914400" lvl="1" indent="-361950" algn="l">
              <a:lnSpc>
                <a:spcPct val="100000"/>
              </a:lnSpc>
              <a:spcBef>
                <a:spcPts val="960"/>
              </a:spcBef>
              <a:spcAft>
                <a:spcPts val="0"/>
              </a:spcAft>
              <a:buSzPts val="2100"/>
              <a:buChar char="●"/>
              <a:defRPr sz="2800"/>
            </a:lvl2pPr>
            <a:lvl3pPr marL="1371600" lvl="2" indent="-381000" algn="l">
              <a:lnSpc>
                <a:spcPct val="100000"/>
              </a:lnSpc>
              <a:spcBef>
                <a:spcPts val="840"/>
              </a:spcBef>
              <a:spcAft>
                <a:spcPts val="0"/>
              </a:spcAft>
              <a:buSzPts val="2400"/>
              <a:buChar char="●"/>
              <a:defRPr sz="2400"/>
            </a:lvl3pPr>
            <a:lvl4pPr marL="1828800" lvl="3" indent="-311150" algn="l">
              <a:lnSpc>
                <a:spcPct val="100000"/>
              </a:lnSpc>
              <a:spcBef>
                <a:spcPts val="720"/>
              </a:spcBef>
              <a:spcAft>
                <a:spcPts val="0"/>
              </a:spcAft>
              <a:buSzPts val="1300"/>
              <a:buChar char="●"/>
              <a:defRPr sz="2000"/>
            </a:lvl4pPr>
            <a:lvl5pPr marL="2286000" lvl="4" indent="-323850" algn="l">
              <a:lnSpc>
                <a:spcPct val="100000"/>
              </a:lnSpc>
              <a:spcBef>
                <a:spcPts val="600"/>
              </a:spcBef>
              <a:spcAft>
                <a:spcPts val="0"/>
              </a:spcAft>
              <a:buSzPts val="1500"/>
              <a:buChar char="●"/>
              <a:defRPr sz="2000"/>
            </a:lvl5pPr>
            <a:lvl6pPr marL="2743200" lvl="5" indent="-323850" algn="l">
              <a:lnSpc>
                <a:spcPct val="100000"/>
              </a:lnSpc>
              <a:spcBef>
                <a:spcPts val="600"/>
              </a:spcBef>
              <a:spcAft>
                <a:spcPts val="0"/>
              </a:spcAft>
              <a:buSzPts val="1500"/>
              <a:buChar char="●"/>
              <a:defRPr sz="2000"/>
            </a:lvl6pPr>
            <a:lvl7pPr marL="3200400" lvl="6" indent="-323850" algn="l">
              <a:lnSpc>
                <a:spcPct val="100000"/>
              </a:lnSpc>
              <a:spcBef>
                <a:spcPts val="600"/>
              </a:spcBef>
              <a:spcAft>
                <a:spcPts val="0"/>
              </a:spcAft>
              <a:buSzPts val="1500"/>
              <a:buChar char="●"/>
              <a:defRPr sz="2000"/>
            </a:lvl7pPr>
            <a:lvl8pPr marL="3657600" lvl="7" indent="-323850" algn="l">
              <a:lnSpc>
                <a:spcPct val="100000"/>
              </a:lnSpc>
              <a:spcBef>
                <a:spcPts val="600"/>
              </a:spcBef>
              <a:spcAft>
                <a:spcPts val="0"/>
              </a:spcAft>
              <a:buSzPts val="1500"/>
              <a:buChar char="●"/>
              <a:defRPr sz="2000"/>
            </a:lvl8pPr>
            <a:lvl9pPr marL="4114800" lvl="8" indent="-323850" algn="l">
              <a:lnSpc>
                <a:spcPct val="100000"/>
              </a:lnSpc>
              <a:spcBef>
                <a:spcPts val="600"/>
              </a:spcBef>
              <a:spcAft>
                <a:spcPts val="600"/>
              </a:spcAft>
              <a:buSzPts val="1500"/>
              <a:buChar char="●"/>
              <a:defRPr sz="2000"/>
            </a:lvl9pPr>
          </a:lstStyle>
          <a:p>
            <a:endParaRPr/>
          </a:p>
        </p:txBody>
      </p:sp>
      <p:sp>
        <p:nvSpPr>
          <p:cNvPr id="49" name="Google Shape;49;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420"/>
              </a:spcBef>
              <a:spcAft>
                <a:spcPts val="0"/>
              </a:spcAft>
              <a:buSzPts val="900"/>
              <a:buNone/>
              <a:defRPr sz="1200"/>
            </a:lvl2pPr>
            <a:lvl3pPr marL="1371600" lvl="2" indent="-228600" algn="l">
              <a:lnSpc>
                <a:spcPct val="100000"/>
              </a:lnSpc>
              <a:spcBef>
                <a:spcPts val="360"/>
              </a:spcBef>
              <a:spcAft>
                <a:spcPts val="0"/>
              </a:spcAft>
              <a:buSzPts val="1000"/>
              <a:buNone/>
              <a:defRPr sz="1000"/>
            </a:lvl3pPr>
            <a:lvl4pPr marL="1828800" lvl="3" indent="-228600" algn="l">
              <a:lnSpc>
                <a:spcPct val="100000"/>
              </a:lnSpc>
              <a:spcBef>
                <a:spcPts val="300"/>
              </a:spcBef>
              <a:spcAft>
                <a:spcPts val="0"/>
              </a:spcAft>
              <a:buSzPts val="585"/>
              <a:buNone/>
              <a:defRPr sz="900"/>
            </a:lvl4pPr>
            <a:lvl5pPr marL="2286000" lvl="4" indent="-228600" algn="l">
              <a:lnSpc>
                <a:spcPct val="100000"/>
              </a:lnSpc>
              <a:spcBef>
                <a:spcPts val="270"/>
              </a:spcBef>
              <a:spcAft>
                <a:spcPts val="0"/>
              </a:spcAft>
              <a:buSzPts val="675"/>
              <a:buNone/>
              <a:defRPr sz="900"/>
            </a:lvl5pPr>
            <a:lvl6pPr marL="2743200" lvl="5" indent="-228600" algn="l">
              <a:lnSpc>
                <a:spcPct val="100000"/>
              </a:lnSpc>
              <a:spcBef>
                <a:spcPts val="270"/>
              </a:spcBef>
              <a:spcAft>
                <a:spcPts val="0"/>
              </a:spcAft>
              <a:buSzPts val="675"/>
              <a:buNone/>
              <a:defRPr sz="900"/>
            </a:lvl6pPr>
            <a:lvl7pPr marL="3200400" lvl="6" indent="-228600" algn="l">
              <a:lnSpc>
                <a:spcPct val="100000"/>
              </a:lnSpc>
              <a:spcBef>
                <a:spcPts val="270"/>
              </a:spcBef>
              <a:spcAft>
                <a:spcPts val="0"/>
              </a:spcAft>
              <a:buSzPts val="675"/>
              <a:buNone/>
              <a:defRPr sz="900"/>
            </a:lvl7pPr>
            <a:lvl8pPr marL="3657600" lvl="7" indent="-228600" algn="l">
              <a:lnSpc>
                <a:spcPct val="100000"/>
              </a:lnSpc>
              <a:spcBef>
                <a:spcPts val="270"/>
              </a:spcBef>
              <a:spcAft>
                <a:spcPts val="0"/>
              </a:spcAft>
              <a:buSzPts val="675"/>
              <a:buNone/>
              <a:defRPr sz="900"/>
            </a:lvl8pPr>
            <a:lvl9pPr marL="4114800" lvl="8" indent="-228600" algn="l">
              <a:lnSpc>
                <a:spcPct val="100000"/>
              </a:lnSpc>
              <a:spcBef>
                <a:spcPts val="270"/>
              </a:spcBef>
              <a:spcAft>
                <a:spcPts val="270"/>
              </a:spcAft>
              <a:buSzPts val="675"/>
              <a:buNone/>
              <a:defRPr sz="900"/>
            </a:lvl9pPr>
          </a:lstStyle>
          <a:p>
            <a:endParaRPr/>
          </a:p>
        </p:txBody>
      </p:sp>
      <p:sp>
        <p:nvSpPr>
          <p:cNvPr id="50" name="Google Shape;50;p12"/>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1792288" y="4800600"/>
            <a:ext cx="5486400" cy="566738"/>
          </a:xfrm>
          <a:prstGeom prst="rect">
            <a:avLst/>
          </a:prstGeom>
          <a:solidFill>
            <a:schemeClr val="dk1"/>
          </a:solidFill>
          <a:ln>
            <a:noFill/>
          </a:ln>
        </p:spPr>
        <p:txBody>
          <a:bodyPr spcFirstLastPara="1" wrap="square" lIns="91425" tIns="45700" rIns="91425" bIns="45700" anchor="b" anchorCtr="0">
            <a:noAutofit/>
          </a:bodyPr>
          <a:lstStyle>
            <a:lvl1pPr lvl="0" algn="l">
              <a:lnSpc>
                <a:spcPct val="80000"/>
              </a:lnSpc>
              <a:spcBef>
                <a:spcPts val="0"/>
              </a:spcBef>
              <a:spcAft>
                <a:spcPts val="0"/>
              </a:spcAft>
              <a:buSzPts val="1400"/>
              <a:buNone/>
              <a:defRPr sz="2000" b="1"/>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a:endParaRPr/>
          </a:p>
        </p:txBody>
      </p:sp>
      <p:sp>
        <p:nvSpPr>
          <p:cNvPr id="53" name="Google Shape;53;p13"/>
          <p:cNvSpPr>
            <a:spLocks noGrp="1"/>
          </p:cNvSpPr>
          <p:nvPr>
            <p:ph type="pic" idx="2"/>
          </p:nvPr>
        </p:nvSpPr>
        <p:spPr>
          <a:xfrm>
            <a:off x="1792288" y="612775"/>
            <a:ext cx="5486400" cy="4114800"/>
          </a:xfrm>
          <a:prstGeom prst="rect">
            <a:avLst/>
          </a:prstGeom>
          <a:noFill/>
          <a:ln>
            <a:noFill/>
          </a:ln>
        </p:spPr>
      </p:sp>
      <p:sp>
        <p:nvSpPr>
          <p:cNvPr id="54" name="Google Shape;54;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420"/>
              </a:spcBef>
              <a:spcAft>
                <a:spcPts val="0"/>
              </a:spcAft>
              <a:buSzPts val="900"/>
              <a:buNone/>
              <a:defRPr sz="1200"/>
            </a:lvl2pPr>
            <a:lvl3pPr marL="1371600" lvl="2" indent="-228600" algn="l">
              <a:lnSpc>
                <a:spcPct val="100000"/>
              </a:lnSpc>
              <a:spcBef>
                <a:spcPts val="360"/>
              </a:spcBef>
              <a:spcAft>
                <a:spcPts val="0"/>
              </a:spcAft>
              <a:buSzPts val="1000"/>
              <a:buNone/>
              <a:defRPr sz="1000"/>
            </a:lvl3pPr>
            <a:lvl4pPr marL="1828800" lvl="3" indent="-228600" algn="l">
              <a:lnSpc>
                <a:spcPct val="100000"/>
              </a:lnSpc>
              <a:spcBef>
                <a:spcPts val="300"/>
              </a:spcBef>
              <a:spcAft>
                <a:spcPts val="0"/>
              </a:spcAft>
              <a:buSzPts val="585"/>
              <a:buNone/>
              <a:defRPr sz="900"/>
            </a:lvl4pPr>
            <a:lvl5pPr marL="2286000" lvl="4" indent="-228600" algn="l">
              <a:lnSpc>
                <a:spcPct val="100000"/>
              </a:lnSpc>
              <a:spcBef>
                <a:spcPts val="270"/>
              </a:spcBef>
              <a:spcAft>
                <a:spcPts val="0"/>
              </a:spcAft>
              <a:buSzPts val="675"/>
              <a:buNone/>
              <a:defRPr sz="900"/>
            </a:lvl5pPr>
            <a:lvl6pPr marL="2743200" lvl="5" indent="-228600" algn="l">
              <a:lnSpc>
                <a:spcPct val="100000"/>
              </a:lnSpc>
              <a:spcBef>
                <a:spcPts val="270"/>
              </a:spcBef>
              <a:spcAft>
                <a:spcPts val="0"/>
              </a:spcAft>
              <a:buSzPts val="675"/>
              <a:buNone/>
              <a:defRPr sz="900"/>
            </a:lvl6pPr>
            <a:lvl7pPr marL="3200400" lvl="6" indent="-228600" algn="l">
              <a:lnSpc>
                <a:spcPct val="100000"/>
              </a:lnSpc>
              <a:spcBef>
                <a:spcPts val="270"/>
              </a:spcBef>
              <a:spcAft>
                <a:spcPts val="0"/>
              </a:spcAft>
              <a:buSzPts val="675"/>
              <a:buNone/>
              <a:defRPr sz="900"/>
            </a:lvl7pPr>
            <a:lvl8pPr marL="3657600" lvl="7" indent="-228600" algn="l">
              <a:lnSpc>
                <a:spcPct val="100000"/>
              </a:lnSpc>
              <a:spcBef>
                <a:spcPts val="270"/>
              </a:spcBef>
              <a:spcAft>
                <a:spcPts val="0"/>
              </a:spcAft>
              <a:buSzPts val="675"/>
              <a:buNone/>
              <a:defRPr sz="900"/>
            </a:lvl8pPr>
            <a:lvl9pPr marL="4114800" lvl="8" indent="-228600" algn="l">
              <a:lnSpc>
                <a:spcPct val="100000"/>
              </a:lnSpc>
              <a:spcBef>
                <a:spcPts val="270"/>
              </a:spcBef>
              <a:spcAft>
                <a:spcPts val="270"/>
              </a:spcAft>
              <a:buSzPts val="675"/>
              <a:buNone/>
              <a:defRPr sz="900"/>
            </a:lvl9pPr>
          </a:lstStyle>
          <a:p>
            <a:endParaRPr/>
          </a:p>
        </p:txBody>
      </p:sp>
      <p:sp>
        <p:nvSpPr>
          <p:cNvPr id="55" name="Google Shape;55;p13"/>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1154113" y="271463"/>
            <a:ext cx="6915150" cy="469900"/>
          </a:xfrm>
          <a:prstGeom prst="rect">
            <a:avLst/>
          </a:prstGeom>
          <a:solidFill>
            <a:schemeClr val="dk1"/>
          </a:solidFill>
          <a:ln>
            <a:noFill/>
          </a:ln>
        </p:spPr>
        <p:txBody>
          <a:bodyPr spcFirstLastPara="1" wrap="square" lIns="91425" tIns="45700" rIns="91425" bIns="45700" anchor="ctr" anchorCtr="0">
            <a:noAutofit/>
          </a:bodyPr>
          <a:lstStyle>
            <a:lvl1pPr marR="0" lvl="0" algn="r" rtl="0">
              <a:lnSpc>
                <a:spcPct val="80000"/>
              </a:lnSpc>
              <a:spcBef>
                <a:spcPts val="0"/>
              </a:spcBef>
              <a:spcAft>
                <a:spcPts val="0"/>
              </a:spcAft>
              <a:buClr>
                <a:srgbClr val="000000"/>
              </a:buClr>
              <a:buSzPts val="1400"/>
              <a:buFont typeface="Arial"/>
              <a:buNone/>
              <a:defRPr sz="1800" b="1" i="0" u="none" strike="noStrike" cap="none">
                <a:solidFill>
                  <a:schemeClr val="lt1"/>
                </a:solidFill>
                <a:latin typeface="Arial"/>
                <a:ea typeface="Arial"/>
                <a:cs typeface="Arial"/>
                <a:sym typeface="Arial"/>
              </a:defRPr>
            </a:lvl1pPr>
            <a:lvl2pPr marR="0" lvl="1"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2pPr>
            <a:lvl3pPr marR="0" lvl="2"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3pPr>
            <a:lvl4pPr marR="0" lvl="3"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4pPr>
            <a:lvl5pPr marR="0" lvl="4"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5pPr>
            <a:lvl6pPr marR="0" lvl="5"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6pPr>
            <a:lvl7pPr marR="0" lvl="6"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7pPr>
            <a:lvl8pPr marR="0" lvl="7"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8pPr>
            <a:lvl9pPr marR="0" lvl="8" algn="l" rtl="0">
              <a:lnSpc>
                <a:spcPct val="80000"/>
              </a:lnSpc>
              <a:spcBef>
                <a:spcPts val="0"/>
              </a:spcBef>
              <a:spcAft>
                <a:spcPts val="0"/>
              </a:spcAft>
              <a:buClr>
                <a:srgbClr val="000000"/>
              </a:buClr>
              <a:buSzPts val="1400"/>
              <a:buFont typeface="Arial"/>
              <a:buNone/>
              <a:defRPr sz="1800" b="1" i="0" u="none" strike="noStrike" cap="none">
                <a:solidFill>
                  <a:srgbClr val="7379A4"/>
                </a:solidFill>
                <a:latin typeface="Verdana"/>
                <a:ea typeface="Verdana"/>
                <a:cs typeface="Verdana"/>
                <a:sym typeface="Verdana"/>
              </a:defRPr>
            </a:lvl9pPr>
          </a:lstStyle>
          <a:p>
            <a:endParaRPr/>
          </a:p>
        </p:txBody>
      </p:sp>
      <p:sp>
        <p:nvSpPr>
          <p:cNvPr id="11" name="Google Shape;11;p4"/>
          <p:cNvSpPr txBox="1">
            <a:spLocks noGrp="1"/>
          </p:cNvSpPr>
          <p:nvPr>
            <p:ph type="body" idx="1"/>
          </p:nvPr>
        </p:nvSpPr>
        <p:spPr>
          <a:xfrm>
            <a:off x="1188403" y="882015"/>
            <a:ext cx="6973887" cy="5245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20"/>
              </a:spcBef>
              <a:spcAft>
                <a:spcPts val="0"/>
              </a:spcAft>
              <a:buClr>
                <a:srgbClr val="000000"/>
              </a:buClr>
              <a:buSzPts val="1400"/>
              <a:buFont typeface="Arial"/>
              <a:buNone/>
              <a:defRPr sz="1100" b="0" i="0" u="none" strike="noStrike" cap="none">
                <a:solidFill>
                  <a:srgbClr val="000000"/>
                </a:solidFill>
                <a:latin typeface="Calibri"/>
                <a:ea typeface="Calibri"/>
                <a:cs typeface="Calibri"/>
                <a:sym typeface="Calibri"/>
              </a:defRPr>
            </a:lvl1pPr>
            <a:lvl2pPr marL="914400" marR="0" lvl="1" indent="-280987" algn="l" rtl="0">
              <a:lnSpc>
                <a:spcPct val="100000"/>
              </a:lnSpc>
              <a:spcBef>
                <a:spcPts val="330"/>
              </a:spcBef>
              <a:spcAft>
                <a:spcPts val="0"/>
              </a:spcAft>
              <a:buClr>
                <a:srgbClr val="7379A4"/>
              </a:buClr>
              <a:buSzPts val="825"/>
              <a:buFont typeface="Arial"/>
              <a:buChar char="●"/>
              <a:defRPr sz="1100" b="0" i="0" u="none" strike="noStrike" cap="none">
                <a:solidFill>
                  <a:schemeClr val="dk1"/>
                </a:solidFill>
                <a:latin typeface="Calibri"/>
                <a:ea typeface="Calibri"/>
                <a:cs typeface="Calibri"/>
                <a:sym typeface="Calibri"/>
              </a:defRPr>
            </a:lvl2pPr>
            <a:lvl3pPr marL="1371600" marR="0" lvl="2" indent="-298450" algn="l" rtl="0">
              <a:lnSpc>
                <a:spcPct val="100000"/>
              </a:lnSpc>
              <a:spcBef>
                <a:spcPts val="330"/>
              </a:spcBef>
              <a:spcAft>
                <a:spcPts val="0"/>
              </a:spcAft>
              <a:buClr>
                <a:srgbClr val="8C7DA7"/>
              </a:buClr>
              <a:buSzPts val="1100"/>
              <a:buFont typeface="Arial"/>
              <a:buChar char="●"/>
              <a:defRPr sz="1100" b="0" i="0" u="none" strike="noStrike" cap="none">
                <a:solidFill>
                  <a:schemeClr val="dk1"/>
                </a:solidFill>
                <a:latin typeface="Calibri"/>
                <a:ea typeface="Calibri"/>
                <a:cs typeface="Calibri"/>
                <a:sym typeface="Calibri"/>
              </a:defRPr>
            </a:lvl3pPr>
            <a:lvl4pPr marL="1828800" marR="0" lvl="3" indent="-274002" algn="l" rtl="0">
              <a:lnSpc>
                <a:spcPct val="100000"/>
              </a:lnSpc>
              <a:spcBef>
                <a:spcPts val="330"/>
              </a:spcBef>
              <a:spcAft>
                <a:spcPts val="0"/>
              </a:spcAft>
              <a:buClr>
                <a:srgbClr val="7E9CC0"/>
              </a:buClr>
              <a:buSzPts val="715"/>
              <a:buFont typeface="Arial"/>
              <a:buChar char="●"/>
              <a:defRPr sz="1100" b="0" i="0" u="none" strike="noStrike" cap="none">
                <a:solidFill>
                  <a:schemeClr val="dk1"/>
                </a:solidFill>
                <a:latin typeface="Calibri"/>
                <a:ea typeface="Calibri"/>
                <a:cs typeface="Calibri"/>
                <a:sym typeface="Calibri"/>
              </a:defRPr>
            </a:lvl4pPr>
            <a:lvl5pPr marL="2286000" marR="0" lvl="4"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5pPr>
            <a:lvl6pPr marL="2743200" marR="0" lvl="5"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6pPr>
            <a:lvl7pPr marL="3200400" marR="0" lvl="6"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7pPr>
            <a:lvl8pPr marL="3657600" marR="0" lvl="7" indent="-280987" algn="l" rtl="0">
              <a:lnSpc>
                <a:spcPct val="100000"/>
              </a:lnSpc>
              <a:spcBef>
                <a:spcPts val="330"/>
              </a:spcBef>
              <a:spcAft>
                <a:spcPts val="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8pPr>
            <a:lvl9pPr marL="4114800" marR="0" lvl="8" indent="-280987" algn="l" rtl="0">
              <a:lnSpc>
                <a:spcPct val="100000"/>
              </a:lnSpc>
              <a:spcBef>
                <a:spcPts val="330"/>
              </a:spcBef>
              <a:spcAft>
                <a:spcPts val="330"/>
              </a:spcAft>
              <a:buClr>
                <a:srgbClr val="90AFB7"/>
              </a:buClr>
              <a:buSzPts val="825"/>
              <a:buFont typeface="Arial"/>
              <a:buChar char="●"/>
              <a:defRPr sz="11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ftr" idx="11"/>
          </p:nvPr>
        </p:nvSpPr>
        <p:spPr>
          <a:xfrm>
            <a:off x="2306638" y="6408738"/>
            <a:ext cx="4078287" cy="3016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cxnSp>
        <p:nvCxnSpPr>
          <p:cNvPr id="13" name="Google Shape;13;p4"/>
          <p:cNvCxnSpPr/>
          <p:nvPr/>
        </p:nvCxnSpPr>
        <p:spPr>
          <a:xfrm>
            <a:off x="309563" y="728663"/>
            <a:ext cx="8377237" cy="0"/>
          </a:xfrm>
          <a:prstGeom prst="straightConnector1">
            <a:avLst/>
          </a:prstGeom>
          <a:noFill/>
          <a:ln w="28575" cap="flat" cmpd="sng">
            <a:solidFill>
              <a:srgbClr val="0000FF"/>
            </a:solidFill>
            <a:prstDash val="solid"/>
            <a:round/>
            <a:headEnd type="none" w="sm" len="sm"/>
            <a:tailEnd type="none" w="sm" len="sm"/>
          </a:ln>
        </p:spPr>
      </p:cxnSp>
      <p:sp>
        <p:nvSpPr>
          <p:cNvPr id="14" name="Google Shape;14;p4"/>
          <p:cNvSpPr/>
          <p:nvPr/>
        </p:nvSpPr>
        <p:spPr>
          <a:xfrm>
            <a:off x="4114800" y="3214688"/>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5" name="Google Shape;15;p4"/>
          <p:cNvSpPr txBox="1"/>
          <p:nvPr/>
        </p:nvSpPr>
        <p:spPr>
          <a:xfrm>
            <a:off x="201613" y="6253163"/>
            <a:ext cx="1109662" cy="260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16" name="Google Shape;16;p4"/>
          <p:cNvSpPr txBox="1"/>
          <p:nvPr/>
        </p:nvSpPr>
        <p:spPr>
          <a:xfrm>
            <a:off x="5205413" y="6248400"/>
            <a:ext cx="227488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cxnSp>
        <p:nvCxnSpPr>
          <p:cNvPr id="17" name="Google Shape;17;p4"/>
          <p:cNvCxnSpPr/>
          <p:nvPr/>
        </p:nvCxnSpPr>
        <p:spPr>
          <a:xfrm>
            <a:off x="461963" y="6267450"/>
            <a:ext cx="8377237" cy="0"/>
          </a:xfrm>
          <a:prstGeom prst="straightConnector1">
            <a:avLst/>
          </a:prstGeom>
          <a:noFill/>
          <a:ln w="9525" cap="flat" cmpd="sng">
            <a:solidFill>
              <a:schemeClr val="dk1"/>
            </a:solidFill>
            <a:prstDash val="solid"/>
            <a:round/>
            <a:headEnd type="none" w="sm" len="sm"/>
            <a:tailEnd type="none" w="sm" len="sm"/>
          </a:ln>
        </p:spPr>
      </p:cxnSp>
      <p:sp>
        <p:nvSpPr>
          <p:cNvPr id="18" name="Google Shape;18;p4"/>
          <p:cNvSpPr/>
          <p:nvPr/>
        </p:nvSpPr>
        <p:spPr>
          <a:xfrm>
            <a:off x="3771900" y="3200400"/>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9" name="Google Shape;19;p4"/>
          <p:cNvSpPr txBox="1"/>
          <p:nvPr/>
        </p:nvSpPr>
        <p:spPr>
          <a:xfrm>
            <a:off x="1843088" y="6415088"/>
            <a:ext cx="2932112" cy="214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about:blan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neuralnetworksanddeeplearning.com/chap6.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neuralnetworksanddeeplearning.com/chap6.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neuralnetworksanddeeplearning.com/chap6.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www.kaggle.com/cdeotte/how-to-choose-cnn-architecture-mnis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kdnuggets.com/2019/12/enabling-deep-learning-revolution.html"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www.jeremyjordan.me/intro-to-neural-networks/"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p:nvPr/>
        </p:nvSpPr>
        <p:spPr>
          <a:xfrm>
            <a:off x="1130711" y="1982491"/>
            <a:ext cx="70296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2400" b="1" dirty="0">
                <a:solidFill>
                  <a:srgbClr val="E30000"/>
                </a:solidFill>
                <a:latin typeface="Verdana"/>
                <a:ea typeface="Verdana"/>
                <a:cs typeface="Verdana"/>
                <a:sym typeface="Verdana"/>
              </a:rPr>
              <a:t>AI mentoring workshop</a:t>
            </a:r>
          </a:p>
          <a:p>
            <a:pPr marL="0" marR="0" lvl="0" indent="0" algn="ctr" rtl="0">
              <a:lnSpc>
                <a:spcPct val="100000"/>
              </a:lnSpc>
              <a:spcBef>
                <a:spcPts val="0"/>
              </a:spcBef>
              <a:spcAft>
                <a:spcPts val="0"/>
              </a:spcAft>
              <a:buClr>
                <a:srgbClr val="000000"/>
              </a:buClr>
              <a:buSzPts val="5400"/>
              <a:buFont typeface="Arial"/>
              <a:buNone/>
            </a:pPr>
            <a:r>
              <a:rPr lang="en-US" sz="2400" b="1" i="0" u="none" strike="noStrike" cap="none" dirty="0">
                <a:solidFill>
                  <a:srgbClr val="E30000"/>
                </a:solidFill>
                <a:latin typeface="Verdana"/>
                <a:ea typeface="Verdana"/>
                <a:cs typeface="Verdana"/>
                <a:sym typeface="Verdana"/>
              </a:rPr>
              <a:t>Feb </a:t>
            </a:r>
            <a:r>
              <a:rPr lang="en-US" sz="2400" b="1" dirty="0">
                <a:solidFill>
                  <a:srgbClr val="E30000"/>
                </a:solidFill>
                <a:latin typeface="Verdana"/>
                <a:ea typeface="Verdana"/>
                <a:cs typeface="Verdana"/>
                <a:sym typeface="Verdana"/>
              </a:rPr>
              <a:t>2022</a:t>
            </a:r>
            <a:endParaRPr sz="2400" b="1" i="0" u="none" strike="noStrike" cap="none" dirty="0">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p:txBody>
      </p:sp>
      <p:pic>
        <p:nvPicPr>
          <p:cNvPr id="1026" name="Picture 2">
            <a:extLst>
              <a:ext uri="{FF2B5EF4-FFF2-40B4-BE49-F238E27FC236}">
                <a16:creationId xmlns:a16="http://schemas.microsoft.com/office/drawing/2014/main" id="{B017D94B-58D1-4A21-B6A5-D8535C53D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07" y="5275228"/>
            <a:ext cx="30956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1;p5" descr="feynlabs">
            <a:extLst>
              <a:ext uri="{FF2B5EF4-FFF2-40B4-BE49-F238E27FC236}">
                <a16:creationId xmlns:a16="http://schemas.microsoft.com/office/drawing/2014/main" id="{B41D8181-1260-4EA2-A23D-06F0D9165C5B}"/>
              </a:ext>
            </a:extLst>
          </p:cNvPr>
          <p:cNvPicPr preferRelativeResize="0"/>
          <p:nvPr/>
        </p:nvPicPr>
        <p:blipFill rotWithShape="1">
          <a:blip r:embed="rId4">
            <a:alphaModFix/>
          </a:blip>
          <a:srcRect/>
          <a:stretch/>
        </p:blipFill>
        <p:spPr>
          <a:xfrm>
            <a:off x="3723937" y="5275228"/>
            <a:ext cx="3322320" cy="6927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132eb304dd_0_21"/>
          <p:cNvSpPr/>
          <p:nvPr/>
        </p:nvSpPr>
        <p:spPr>
          <a:xfrm>
            <a:off x="480563" y="1138706"/>
            <a:ext cx="8136900" cy="4662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A Deep Learning network can be seen as a </a:t>
            </a:r>
            <a:r>
              <a:rPr lang="en-US" sz="1800" b="0" i="0" u="none" strike="noStrike" cap="none">
                <a:solidFill>
                  <a:srgbClr val="FF0000"/>
                </a:solidFill>
                <a:latin typeface="Verdana"/>
                <a:ea typeface="Verdana"/>
                <a:cs typeface="Verdana"/>
                <a:sym typeface="Verdana"/>
              </a:rPr>
              <a:t>Feature extraction layer with a Classification layer on top</a:t>
            </a:r>
            <a:r>
              <a:rPr lang="en-US" sz="1800" b="0" i="0" u="none" strike="noStrike" cap="none">
                <a:solidFill>
                  <a:srgbClr val="0000FF"/>
                </a:solidFill>
                <a:latin typeface="Verdana"/>
                <a:ea typeface="Verdana"/>
                <a:cs typeface="Verdana"/>
                <a:sym typeface="Verdana"/>
              </a:rPr>
              <a:t>. The </a:t>
            </a:r>
            <a:r>
              <a:rPr lang="en-US" sz="1800" b="0" i="0" u="none" strike="noStrike" cap="none">
                <a:solidFill>
                  <a:srgbClr val="FF0000"/>
                </a:solidFill>
                <a:latin typeface="Verdana"/>
                <a:ea typeface="Verdana"/>
                <a:cs typeface="Verdana"/>
                <a:sym typeface="Verdana"/>
              </a:rPr>
              <a:t>power of deep learning </a:t>
            </a:r>
            <a:r>
              <a:rPr lang="en-US" sz="1800" b="0" i="0" u="none" strike="noStrike" cap="none">
                <a:solidFill>
                  <a:srgbClr val="0000FF"/>
                </a:solidFill>
                <a:latin typeface="Verdana"/>
                <a:ea typeface="Verdana"/>
                <a:cs typeface="Verdana"/>
                <a:sym typeface="Verdana"/>
              </a:rPr>
              <a:t>is not in its classification skills, but instead in its feature extraction skills. Feature extraction is automatic (without human intervention) and multi-layered(hierarchal).</a:t>
            </a:r>
            <a:endParaRPr sz="1800" b="0" i="0" u="none" strike="noStrike" cap="none">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 </a:t>
            </a:r>
            <a:endParaRPr sz="1800" b="0" i="0" u="none" strike="noStrike" cap="none">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The network is </a:t>
            </a:r>
            <a:r>
              <a:rPr lang="en-US" sz="1800" b="0" i="0" u="none" strike="noStrike" cap="none">
                <a:solidFill>
                  <a:srgbClr val="FF0000"/>
                </a:solidFill>
                <a:latin typeface="Verdana"/>
                <a:ea typeface="Verdana"/>
                <a:cs typeface="Verdana"/>
                <a:sym typeface="Verdana"/>
              </a:rPr>
              <a:t>trained by exposing it to a large number of labeled examples</a:t>
            </a:r>
            <a:r>
              <a:rPr lang="en-US" sz="1800" b="0" i="0" u="none" strike="noStrike" cap="none">
                <a:solidFill>
                  <a:srgbClr val="0000FF"/>
                </a:solidFill>
                <a:latin typeface="Verdana"/>
                <a:ea typeface="Verdana"/>
                <a:cs typeface="Verdana"/>
                <a:sym typeface="Verdana"/>
              </a:rPr>
              <a:t>. Errors are detected and the weights of </a:t>
            </a:r>
            <a:r>
              <a:rPr lang="en-US" sz="1800" b="0" i="0" u="none" strike="noStrike" cap="none">
                <a:solidFill>
                  <a:srgbClr val="FF0000"/>
                </a:solidFill>
                <a:latin typeface="Verdana"/>
                <a:ea typeface="Verdana"/>
                <a:cs typeface="Verdana"/>
                <a:sym typeface="Verdana"/>
              </a:rPr>
              <a:t>the connections between the neurons adjusted </a:t>
            </a:r>
            <a:r>
              <a:rPr lang="en-US" sz="1800" b="0" i="0" u="none" strike="noStrike" cap="none">
                <a:solidFill>
                  <a:srgbClr val="0000FF"/>
                </a:solidFill>
                <a:latin typeface="Verdana"/>
                <a:ea typeface="Verdana"/>
                <a:cs typeface="Verdana"/>
                <a:sym typeface="Verdana"/>
              </a:rPr>
              <a:t>to improve results. The optimisation process is repeated to create a tuned network. </a:t>
            </a:r>
            <a:r>
              <a:rPr lang="en-US" sz="1800" b="0" i="0" u="none" strike="noStrike" cap="none">
                <a:solidFill>
                  <a:srgbClr val="FF0000"/>
                </a:solidFill>
                <a:latin typeface="Verdana"/>
                <a:ea typeface="Verdana"/>
                <a:cs typeface="Verdana"/>
                <a:sym typeface="Verdana"/>
              </a:rPr>
              <a:t>Once deployed</a:t>
            </a:r>
            <a:r>
              <a:rPr lang="en-US" sz="1800" b="0" i="0" u="none" strike="noStrike" cap="none">
                <a:solidFill>
                  <a:srgbClr val="0000FF"/>
                </a:solidFill>
                <a:latin typeface="Verdana"/>
                <a:ea typeface="Verdana"/>
                <a:cs typeface="Verdana"/>
                <a:sym typeface="Verdana"/>
              </a:rPr>
              <a:t>, unlabeled images can be assessed based on the tuned network.</a:t>
            </a:r>
            <a:endParaRPr sz="1800" b="0" i="0" u="none" strike="noStrike" cap="none">
              <a:solidFill>
                <a:srgbClr val="0000FF"/>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132eb304dd_0_24"/>
          <p:cNvSpPr/>
          <p:nvPr/>
        </p:nvSpPr>
        <p:spPr>
          <a:xfrm>
            <a:off x="251791" y="921991"/>
            <a:ext cx="8176500" cy="5296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900" b="1" i="0" u="none" strike="noStrike" cap="none">
                <a:solidFill>
                  <a:srgbClr val="0000FF"/>
                </a:solidFill>
                <a:latin typeface="Verdana"/>
                <a:ea typeface="Verdana"/>
                <a:cs typeface="Verdana"/>
                <a:sym typeface="Verdana"/>
              </a:rPr>
              <a:t>Feature engineering</a:t>
            </a:r>
            <a:r>
              <a:rPr lang="en-US" sz="1900" b="0" i="0" u="none" strike="noStrike" cap="none">
                <a:solidFill>
                  <a:srgbClr val="0000FF"/>
                </a:solidFill>
                <a:latin typeface="Verdana"/>
                <a:ea typeface="Verdana"/>
                <a:cs typeface="Verdana"/>
                <a:sym typeface="Verdana"/>
              </a:rPr>
              <a:t> involves finding connections between variables and packaging them into a new single variable is called a feature. Deep Learning performs automated feature engineering. </a:t>
            </a:r>
            <a:r>
              <a:rPr lang="en-US" sz="1900" b="0" i="0" u="none" strike="noStrike" cap="none">
                <a:solidFill>
                  <a:srgbClr val="FF0000"/>
                </a:solidFill>
                <a:latin typeface="Verdana"/>
                <a:ea typeface="Verdana"/>
                <a:cs typeface="Verdana"/>
                <a:sym typeface="Verdana"/>
              </a:rPr>
              <a:t>Automated feature engineering </a:t>
            </a:r>
            <a:r>
              <a:rPr lang="en-US" sz="1900" b="0" i="0" u="none" strike="noStrike" cap="none">
                <a:solidFill>
                  <a:srgbClr val="0000FF"/>
                </a:solidFill>
                <a:latin typeface="Verdana"/>
                <a:ea typeface="Verdana"/>
                <a:cs typeface="Verdana"/>
                <a:sym typeface="Verdana"/>
              </a:rPr>
              <a:t>is the defining characteristic of Deep Learning especially for </a:t>
            </a:r>
            <a:r>
              <a:rPr lang="en-US" sz="1900" b="0" i="0" u="none" strike="noStrike" cap="none">
                <a:solidFill>
                  <a:srgbClr val="FF0000"/>
                </a:solidFill>
                <a:latin typeface="Verdana"/>
                <a:ea typeface="Verdana"/>
                <a:cs typeface="Verdana"/>
                <a:sym typeface="Verdana"/>
              </a:rPr>
              <a:t>unstructured data </a:t>
            </a:r>
            <a:r>
              <a:rPr lang="en-US" sz="1900" b="0" i="0" u="none" strike="noStrike" cap="none">
                <a:solidFill>
                  <a:srgbClr val="0000FF"/>
                </a:solidFill>
                <a:latin typeface="Verdana"/>
                <a:ea typeface="Verdana"/>
                <a:cs typeface="Verdana"/>
                <a:sym typeface="Verdana"/>
              </a:rPr>
              <a:t>such as images(</a:t>
            </a:r>
            <a:r>
              <a:rPr lang="en-US" sz="1900" b="0" i="0" u="none" strike="noStrike" cap="none">
                <a:solidFill>
                  <a:srgbClr val="FF0000"/>
                </a:solidFill>
                <a:latin typeface="Verdana"/>
                <a:ea typeface="Verdana"/>
                <a:cs typeface="Verdana"/>
                <a:sym typeface="Verdana"/>
              </a:rPr>
              <a:t>because unlike a housing dataset </a:t>
            </a:r>
            <a:r>
              <a:rPr lang="en-US" sz="1900" b="0" i="0" u="none" strike="noStrike" cap="none">
                <a:solidFill>
                  <a:srgbClr val="0000FF"/>
                </a:solidFill>
                <a:latin typeface="Verdana"/>
                <a:ea typeface="Verdana"/>
                <a:cs typeface="Verdana"/>
                <a:sym typeface="Verdana"/>
              </a:rPr>
              <a:t>– you cannot identify a set of features for an image). This ability matters because the alternative is engineering features by hand. This is slow, cumbersome and depends on the domain knowledge of the people/person performing the Engineering. </a:t>
            </a:r>
            <a:r>
              <a:rPr lang="en-US" sz="1900" b="0" i="0" u="none" strike="noStrike" cap="none">
                <a:solidFill>
                  <a:srgbClr val="FF0000"/>
                </a:solidFill>
                <a:latin typeface="Verdana"/>
                <a:ea typeface="Verdana"/>
                <a:cs typeface="Verdana"/>
                <a:sym typeface="Verdana"/>
              </a:rPr>
              <a:t>Deep Learning suits problems</a:t>
            </a:r>
            <a:r>
              <a:rPr lang="en-US" sz="1900" b="0" i="0" u="none" strike="noStrike" cap="none">
                <a:solidFill>
                  <a:srgbClr val="0000FF"/>
                </a:solidFill>
                <a:latin typeface="Verdana"/>
                <a:ea typeface="Verdana"/>
                <a:cs typeface="Verdana"/>
                <a:sym typeface="Verdana"/>
              </a:rPr>
              <a:t> where the target function is complex and involve Hierarchy and Abstraction</a:t>
            </a:r>
            <a:r>
              <a:rPr lang="en-US" sz="1900" b="0" i="0" u="none" strike="noStrike" cap="none">
                <a:solidFill>
                  <a:srgbClr val="FF0000"/>
                </a:solidFill>
                <a:latin typeface="Verdana"/>
                <a:ea typeface="Verdana"/>
                <a:cs typeface="Verdana"/>
                <a:sym typeface="Verdana"/>
              </a:rPr>
              <a:t>.   </a:t>
            </a:r>
            <a:endParaRPr sz="1900" b="0" i="0" u="none" strike="noStrike" cap="none">
              <a:solidFill>
                <a:srgbClr val="FF0000"/>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1132eb304dd_0_27"/>
          <p:cNvSpPr/>
          <p:nvPr/>
        </p:nvSpPr>
        <p:spPr>
          <a:xfrm>
            <a:off x="314738" y="948099"/>
            <a:ext cx="8468400" cy="5493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i="0" u="none" strike="noStrike" cap="none">
                <a:solidFill>
                  <a:srgbClr val="FF0000"/>
                </a:solidFill>
                <a:latin typeface="Verdana"/>
                <a:ea typeface="Verdana"/>
                <a:cs typeface="Verdana"/>
                <a:sym typeface="Verdana"/>
              </a:rPr>
              <a:t>Abstraction</a:t>
            </a:r>
            <a:r>
              <a:rPr lang="en-US" sz="1800" b="0" i="0" u="none" strike="noStrike" cap="none">
                <a:solidFill>
                  <a:srgbClr val="0000FF"/>
                </a:solidFill>
                <a:latin typeface="Verdana"/>
                <a:ea typeface="Verdana"/>
                <a:cs typeface="Verdana"/>
                <a:sym typeface="Verdana"/>
              </a:rPr>
              <a:t> is a conceptual process by which general rules and concepts are derived from the usage and classification of specific examples. We can think of an </a:t>
            </a:r>
            <a:r>
              <a:rPr lang="en-US" sz="1800" b="0" i="0" u="none" strike="noStrike" cap="none">
                <a:solidFill>
                  <a:srgbClr val="FF0000"/>
                </a:solidFill>
                <a:latin typeface="Verdana"/>
                <a:ea typeface="Verdana"/>
                <a:cs typeface="Verdana"/>
                <a:sym typeface="Verdana"/>
              </a:rPr>
              <a:t>abstraction as the creation of a ‘super-category' </a:t>
            </a:r>
            <a:r>
              <a:rPr lang="en-US" sz="1800" b="0" i="0" u="none" strike="noStrike" cap="none">
                <a:solidFill>
                  <a:srgbClr val="0000FF"/>
                </a:solidFill>
                <a:latin typeface="Verdana"/>
                <a:ea typeface="Verdana"/>
                <a:cs typeface="Verdana"/>
                <a:sym typeface="Verdana"/>
              </a:rPr>
              <a:t>which comprises of the common features that describe the examples for a specific purpose </a:t>
            </a:r>
            <a:r>
              <a:rPr lang="en-US" sz="1800" b="0" i="0" u="none" strike="noStrike" cap="none">
                <a:solidFill>
                  <a:srgbClr val="FF0000"/>
                </a:solidFill>
                <a:latin typeface="Verdana"/>
                <a:ea typeface="Verdana"/>
                <a:cs typeface="Verdana"/>
                <a:sym typeface="Verdana"/>
              </a:rPr>
              <a:t>but ignores the ‘local changes' in each example</a:t>
            </a:r>
            <a:r>
              <a:rPr lang="en-US" sz="1800" b="0" i="0" u="none" strike="noStrike" cap="none">
                <a:solidFill>
                  <a:srgbClr val="0000FF"/>
                </a:solidFill>
                <a:latin typeface="Verdana"/>
                <a:ea typeface="Verdana"/>
                <a:cs typeface="Verdana"/>
                <a:sym typeface="Verdana"/>
              </a:rPr>
              <a:t>.  </a:t>
            </a:r>
            <a:r>
              <a:rPr lang="en-US" sz="1800" b="0" i="0" u="none" strike="noStrike" cap="none">
                <a:solidFill>
                  <a:srgbClr val="FF0000"/>
                </a:solidFill>
                <a:latin typeface="Verdana"/>
                <a:ea typeface="Verdana"/>
                <a:cs typeface="Verdana"/>
                <a:sym typeface="Verdana"/>
              </a:rPr>
              <a:t>For example, the abstraction of a ‘Cat' </a:t>
            </a:r>
            <a:r>
              <a:rPr lang="en-US" sz="1800" b="0" i="0" u="none" strike="noStrike" cap="none">
                <a:solidFill>
                  <a:srgbClr val="0000FF"/>
                </a:solidFill>
                <a:latin typeface="Verdana"/>
                <a:ea typeface="Verdana"/>
                <a:cs typeface="Verdana"/>
                <a:sym typeface="Verdana"/>
              </a:rPr>
              <a:t>would comprise fur, whiskers etc. For Deep Learning, each layer is involved with the detection of one characteristic, and subsequent layers build upon previous ones.  Hence, Deep Learning is used in situations where the </a:t>
            </a:r>
            <a:r>
              <a:rPr lang="en-US" sz="1800" b="0" i="0" u="none" strike="noStrike" cap="none">
                <a:solidFill>
                  <a:srgbClr val="FF0000"/>
                </a:solidFill>
                <a:latin typeface="Verdana"/>
                <a:ea typeface="Verdana"/>
                <a:cs typeface="Verdana"/>
                <a:sym typeface="Verdana"/>
              </a:rPr>
              <a:t>problem domain comprises abstract and hierarchical concepts</a:t>
            </a:r>
            <a:r>
              <a:rPr lang="en-US" sz="1800" b="0" i="0" u="none" strike="noStrike" cap="none">
                <a:solidFill>
                  <a:srgbClr val="0000FF"/>
                </a:solidFill>
                <a:latin typeface="Verdana"/>
                <a:ea typeface="Verdana"/>
                <a:cs typeface="Verdana"/>
                <a:sym typeface="Verdana"/>
              </a:rPr>
              <a:t>. Image recognition falls in this category. </a:t>
            </a:r>
            <a:r>
              <a:rPr lang="en-US" sz="1800" b="0" i="0" u="none" strike="noStrike" cap="none">
                <a:solidFill>
                  <a:srgbClr val="FF0000"/>
                </a:solidFill>
                <a:latin typeface="Verdana"/>
                <a:ea typeface="Verdana"/>
                <a:cs typeface="Verdana"/>
                <a:sym typeface="Verdana"/>
              </a:rPr>
              <a:t>In contrast, a Spam detection </a:t>
            </a:r>
            <a:r>
              <a:rPr lang="en-US" sz="1800" b="0" i="0" u="none" strike="noStrike" cap="none">
                <a:solidFill>
                  <a:srgbClr val="0000FF"/>
                </a:solidFill>
                <a:latin typeface="Verdana"/>
                <a:ea typeface="Verdana"/>
                <a:cs typeface="Verdana"/>
                <a:sym typeface="Verdana"/>
              </a:rPr>
              <a:t>problem that can be modelled neatly as a spreadsheet probably is not a complex problem to warrant Deep Learning </a:t>
            </a:r>
            <a:endParaRPr sz="1600" b="0" i="0" u="none" strike="noStrike" cap="none">
              <a:solidFill>
                <a:srgbClr val="0000FF"/>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g1132eb304dd_0_30"/>
          <p:cNvPicPr preferRelativeResize="0"/>
          <p:nvPr/>
        </p:nvPicPr>
        <p:blipFill rotWithShape="1">
          <a:blip r:embed="rId3">
            <a:alphaModFix/>
          </a:blip>
          <a:srcRect/>
          <a:stretch/>
        </p:blipFill>
        <p:spPr>
          <a:xfrm>
            <a:off x="846421" y="1405420"/>
            <a:ext cx="6853093" cy="3338858"/>
          </a:xfrm>
          <a:prstGeom prst="rect">
            <a:avLst/>
          </a:prstGeom>
          <a:noFill/>
          <a:ln>
            <a:noFill/>
          </a:ln>
        </p:spPr>
      </p:pic>
      <p:sp>
        <p:nvSpPr>
          <p:cNvPr id="131" name="Google Shape;131;g1132eb304dd_0_30"/>
          <p:cNvSpPr/>
          <p:nvPr/>
        </p:nvSpPr>
        <p:spPr>
          <a:xfrm>
            <a:off x="846421" y="5121138"/>
            <a:ext cx="2584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b="0" i="0" u="none" strike="noStrike" cap="none">
                <a:solidFill>
                  <a:srgbClr val="000000"/>
                </a:solidFill>
                <a:latin typeface="Calibri"/>
                <a:ea typeface="Calibri"/>
                <a:cs typeface="Calibri"/>
                <a:sym typeface="Calibri"/>
              </a:rPr>
              <a:t>Image source: Xenon stack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132eb304dd_0_33"/>
          <p:cNvSpPr/>
          <p:nvPr/>
        </p:nvSpPr>
        <p:spPr>
          <a:xfrm>
            <a:off x="497441" y="1057462"/>
            <a:ext cx="7964100" cy="16638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00">
                <a:solidFill>
                  <a:srgbClr val="0000FF"/>
                </a:solidFill>
                <a:latin typeface="Verdana"/>
                <a:ea typeface="Verdana"/>
                <a:cs typeface="Verdana"/>
                <a:sym typeface="Verdana"/>
              </a:rPr>
              <a:t>A Neural Network contains a large number of artificial neurons called units arranged in a series of layers. In typical Artificial Neural Network, comprises different layers:</a:t>
            </a:r>
            <a:endParaRPr sz="1600">
              <a:solidFill>
                <a:srgbClr val="0000FF"/>
              </a:solidFill>
              <a:latin typeface="Verdana"/>
              <a:ea typeface="Verdana"/>
              <a:cs typeface="Verdana"/>
              <a:sym typeface="Verdana"/>
            </a:endParaRPr>
          </a:p>
        </p:txBody>
      </p:sp>
      <p:pic>
        <p:nvPicPr>
          <p:cNvPr id="137" name="Google Shape;137;g1132eb304dd_0_33"/>
          <p:cNvPicPr preferRelativeResize="0"/>
          <p:nvPr/>
        </p:nvPicPr>
        <p:blipFill rotWithShape="1">
          <a:blip r:embed="rId3">
            <a:alphaModFix/>
          </a:blip>
          <a:srcRect/>
          <a:stretch/>
        </p:blipFill>
        <p:spPr>
          <a:xfrm>
            <a:off x="1096815" y="2984907"/>
            <a:ext cx="6751932" cy="25933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1132eb304dd_0_36"/>
          <p:cNvPicPr preferRelativeResize="0"/>
          <p:nvPr/>
        </p:nvPicPr>
        <p:blipFill rotWithShape="1">
          <a:blip r:embed="rId3">
            <a:alphaModFix/>
          </a:blip>
          <a:srcRect/>
          <a:stretch/>
        </p:blipFill>
        <p:spPr>
          <a:xfrm>
            <a:off x="578665" y="1290709"/>
            <a:ext cx="7544918" cy="3718613"/>
          </a:xfrm>
          <a:prstGeom prst="rect">
            <a:avLst/>
          </a:prstGeom>
          <a:noFill/>
          <a:ln>
            <a:noFill/>
          </a:ln>
        </p:spPr>
      </p:pic>
      <p:sp>
        <p:nvSpPr>
          <p:cNvPr id="143" name="Google Shape;143;g1132eb304dd_0_36"/>
          <p:cNvSpPr/>
          <p:nvPr/>
        </p:nvSpPr>
        <p:spPr>
          <a:xfrm>
            <a:off x="578665" y="5196093"/>
            <a:ext cx="14157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solidFill>
                  <a:srgbClr val="000000"/>
                </a:solidFill>
                <a:latin typeface="Calibri"/>
                <a:ea typeface="Calibri"/>
                <a:cs typeface="Calibri"/>
                <a:sym typeface="Calibri"/>
              </a:rPr>
              <a:t>Image source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32eb304dd_0_39"/>
          <p:cNvSpPr txBox="1"/>
          <p:nvPr/>
        </p:nvSpPr>
        <p:spPr>
          <a:xfrm>
            <a:off x="932180" y="1196975"/>
            <a:ext cx="6775500" cy="12006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DL models use </a:t>
            </a:r>
            <a:r>
              <a:rPr lang="en-US" sz="1800">
                <a:solidFill>
                  <a:srgbClr val="FF0000"/>
                </a:solidFill>
                <a:latin typeface="Verdana"/>
                <a:ea typeface="Verdana"/>
                <a:cs typeface="Verdana"/>
                <a:sym typeface="Verdana"/>
              </a:rPr>
              <a:t>very large number  of parameters </a:t>
            </a:r>
            <a:r>
              <a:rPr lang="en-US" sz="1800">
                <a:solidFill>
                  <a:srgbClr val="0000FF"/>
                </a:solidFill>
                <a:latin typeface="Verdana"/>
                <a:ea typeface="Verdana"/>
                <a:cs typeface="Verdana"/>
                <a:sym typeface="Verdana"/>
              </a:rPr>
              <a:t>and create </a:t>
            </a:r>
            <a:r>
              <a:rPr lang="en-US" sz="1800">
                <a:solidFill>
                  <a:srgbClr val="FF0000"/>
                </a:solidFill>
                <a:latin typeface="Verdana"/>
                <a:ea typeface="Verdana"/>
                <a:cs typeface="Verdana"/>
                <a:sym typeface="Verdana"/>
              </a:rPr>
              <a:t>complex and highly nonlinear representations.</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pic>
        <p:nvPicPr>
          <p:cNvPr id="149" name="Google Shape;149;g1132eb304dd_0_39"/>
          <p:cNvPicPr preferRelativeResize="0"/>
          <p:nvPr/>
        </p:nvPicPr>
        <p:blipFill rotWithShape="1">
          <a:blip r:embed="rId3">
            <a:alphaModFix/>
          </a:blip>
          <a:srcRect/>
          <a:stretch/>
        </p:blipFill>
        <p:spPr>
          <a:xfrm>
            <a:off x="1260668" y="3386018"/>
            <a:ext cx="6653842" cy="25292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132eb304dd_0_169"/>
          <p:cNvSpPr txBox="1"/>
          <p:nvPr/>
        </p:nvSpPr>
        <p:spPr>
          <a:xfrm>
            <a:off x="785495" y="871855"/>
            <a:ext cx="6775500" cy="785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Deep learning models are inherently better to tackle such </a:t>
            </a:r>
            <a:r>
              <a:rPr lang="en-US" sz="1800">
                <a:solidFill>
                  <a:srgbClr val="FF0000"/>
                </a:solidFill>
                <a:latin typeface="Verdana"/>
                <a:ea typeface="Verdana"/>
                <a:cs typeface="Verdana"/>
                <a:sym typeface="Verdana"/>
              </a:rPr>
              <a:t>nonlinear classification tasks.</a:t>
            </a:r>
            <a:endParaRPr sz="1800">
              <a:solidFill>
                <a:srgbClr val="FF0000"/>
              </a:solidFill>
              <a:latin typeface="Verdana"/>
              <a:ea typeface="Verdana"/>
              <a:cs typeface="Verdana"/>
              <a:sym typeface="Verdana"/>
            </a:endParaRPr>
          </a:p>
        </p:txBody>
      </p:sp>
      <p:pic>
        <p:nvPicPr>
          <p:cNvPr id="155" name="Google Shape;155;g1132eb304dd_0_169"/>
          <p:cNvPicPr preferRelativeResize="0"/>
          <p:nvPr/>
        </p:nvPicPr>
        <p:blipFill rotWithShape="1">
          <a:blip r:embed="rId3">
            <a:alphaModFix/>
          </a:blip>
          <a:srcRect/>
          <a:stretch/>
        </p:blipFill>
        <p:spPr>
          <a:xfrm>
            <a:off x="852805" y="2625090"/>
            <a:ext cx="6934834" cy="35566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132eb304dd_0_172"/>
          <p:cNvSpPr/>
          <p:nvPr/>
        </p:nvSpPr>
        <p:spPr>
          <a:xfrm>
            <a:off x="500442" y="1054513"/>
            <a:ext cx="8097000" cy="5078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From a mathematical perspective, </a:t>
            </a:r>
            <a:r>
              <a:rPr lang="en-US" sz="1800" b="1" i="1">
                <a:solidFill>
                  <a:srgbClr val="FF0000"/>
                </a:solidFill>
                <a:latin typeface="Verdana"/>
                <a:ea typeface="Verdana"/>
                <a:cs typeface="Verdana"/>
                <a:sym typeface="Verdana"/>
              </a:rPr>
              <a:t>“Convolutional networks are simply neural networks that use convolution in place of general matrix multiplication in at least one of their layers."  </a:t>
            </a:r>
            <a:r>
              <a:rPr lang="en-US" sz="1800">
                <a:solidFill>
                  <a:srgbClr val="0000FF"/>
                </a:solidFill>
                <a:latin typeface="Verdana"/>
                <a:ea typeface="Verdana"/>
                <a:cs typeface="Verdana"/>
                <a:sym typeface="Verdana"/>
              </a:rPr>
              <a:t>(reference Bengio – Goodfellow) i.e. instead of doing </a:t>
            </a:r>
            <a:r>
              <a:rPr lang="en-US" sz="1800">
                <a:solidFill>
                  <a:srgbClr val="FF0000"/>
                </a:solidFill>
                <a:latin typeface="Verdana"/>
                <a:ea typeface="Verdana"/>
                <a:cs typeface="Verdana"/>
                <a:sym typeface="Verdana"/>
              </a:rPr>
              <a:t>matrix-matrix</a:t>
            </a:r>
            <a:r>
              <a:rPr lang="en-US" sz="1800">
                <a:solidFill>
                  <a:srgbClr val="0000FF"/>
                </a:solidFill>
                <a:latin typeface="Verdana"/>
                <a:ea typeface="Verdana"/>
                <a:cs typeface="Verdana"/>
                <a:sym typeface="Verdana"/>
              </a:rPr>
              <a:t> multiplication between two layers, the </a:t>
            </a:r>
            <a:r>
              <a:rPr lang="en-US" sz="1800">
                <a:solidFill>
                  <a:srgbClr val="FF0000"/>
                </a:solidFill>
                <a:latin typeface="Verdana"/>
                <a:ea typeface="Verdana"/>
                <a:cs typeface="Verdana"/>
                <a:sym typeface="Verdana"/>
              </a:rPr>
              <a:t>convolution operation </a:t>
            </a:r>
            <a:r>
              <a:rPr lang="en-US" sz="1800">
                <a:solidFill>
                  <a:srgbClr val="0000FF"/>
                </a:solidFill>
                <a:latin typeface="Verdana"/>
                <a:ea typeface="Verdana"/>
                <a:cs typeface="Verdana"/>
                <a:sym typeface="Verdana"/>
              </a:rPr>
              <a:t>can be understood as a "kernel" or "filter" (a small matrix, e.g., 3x3) that slides over an input feature space (e.g., image, or the hidden layer units). Here, one sliding step does an element-wise multiplication between the "kernel" (e.g., 3x3) and an, e.g. 3x3 image patch resulting in an 3x3 output, which is summed up to a single number. This is repeated by sliding over the image then to obtain an output "image".</a:t>
            </a:r>
            <a:endParaRPr sz="1600">
              <a:solidFill>
                <a:srgbClr val="0000FF"/>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1132eb304dd_0_175"/>
          <p:cNvSpPr txBox="1"/>
          <p:nvPr/>
        </p:nvSpPr>
        <p:spPr>
          <a:xfrm>
            <a:off x="323850" y="987425"/>
            <a:ext cx="80961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C00000"/>
              </a:buClr>
              <a:buSzPts val="350"/>
              <a:buFont typeface="Verdana"/>
              <a:buNone/>
            </a:pPr>
            <a:r>
              <a:rPr lang="en-US" sz="1400" b="0" i="0" u="none">
                <a:solidFill>
                  <a:srgbClr val="C00000"/>
                </a:solidFill>
                <a:latin typeface="Verdana"/>
                <a:ea typeface="Verdana"/>
                <a:cs typeface="Verdana"/>
                <a:sym typeface="Verdana"/>
              </a:rPr>
              <a:t>https://www.tensorflow.org/get_started/mnist/beginners</a:t>
            </a:r>
            <a:endParaRPr/>
          </a:p>
        </p:txBody>
      </p:sp>
      <p:pic>
        <p:nvPicPr>
          <p:cNvPr id="166" name="Google Shape;166;g1132eb304dd_0_175"/>
          <p:cNvPicPr preferRelativeResize="0"/>
          <p:nvPr/>
        </p:nvPicPr>
        <p:blipFill rotWithShape="1">
          <a:blip r:embed="rId3">
            <a:alphaModFix/>
          </a:blip>
          <a:srcRect/>
          <a:stretch/>
        </p:blipFill>
        <p:spPr>
          <a:xfrm>
            <a:off x="557212" y="1752599"/>
            <a:ext cx="7820296" cy="39151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p:nvPr/>
        </p:nvSpPr>
        <p:spPr>
          <a:xfrm>
            <a:off x="1150166" y="1413313"/>
            <a:ext cx="7029450" cy="15379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dirty="0">
                <a:solidFill>
                  <a:srgbClr val="E30000"/>
                </a:solidFill>
                <a:latin typeface="Verdana"/>
                <a:ea typeface="Verdana"/>
                <a:cs typeface="Verdana"/>
                <a:sym typeface="Verdana"/>
              </a:rPr>
              <a:t>CNNs and LSTMs</a:t>
            </a:r>
            <a:endParaRPr sz="5400" b="1" dirty="0">
              <a:solidFill>
                <a:srgbClr val="E3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2000"/>
              <a:buFont typeface="Arial"/>
              <a:buNone/>
            </a:pPr>
            <a:endParaRPr sz="2000" b="1" dirty="0">
              <a:solidFill>
                <a:srgbClr val="0000FF"/>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g1132eb304dd_0_178"/>
          <p:cNvPicPr preferRelativeResize="0"/>
          <p:nvPr/>
        </p:nvPicPr>
        <p:blipFill rotWithShape="1">
          <a:blip r:embed="rId3">
            <a:alphaModFix/>
          </a:blip>
          <a:srcRect/>
          <a:stretch/>
        </p:blipFill>
        <p:spPr>
          <a:xfrm>
            <a:off x="618671" y="1181893"/>
            <a:ext cx="7658099" cy="4214812"/>
          </a:xfrm>
          <a:prstGeom prst="rect">
            <a:avLst/>
          </a:prstGeom>
          <a:noFill/>
          <a:ln>
            <a:noFill/>
          </a:ln>
        </p:spPr>
      </p:pic>
      <p:sp>
        <p:nvSpPr>
          <p:cNvPr id="172" name="Google Shape;172;g1132eb304dd_0_178"/>
          <p:cNvSpPr/>
          <p:nvPr/>
        </p:nvSpPr>
        <p:spPr>
          <a:xfrm>
            <a:off x="428062" y="5385509"/>
            <a:ext cx="8215800" cy="33240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1600" u="sng">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https://www.mathsisfun.com/algebra/matrix-multiplying.html</a:t>
            </a:r>
            <a:r>
              <a:rPr lang="en-US" sz="1600">
                <a:solidFill>
                  <a:srgbClr val="0000FF"/>
                </a:solidFill>
                <a:latin typeface="Calibri"/>
                <a:ea typeface="Calibri"/>
                <a:cs typeface="Calibri"/>
                <a:sym typeface="Calibri"/>
              </a:rPr>
              <a:t> </a:t>
            </a:r>
            <a:endParaRPr sz="1600">
              <a:solidFill>
                <a:srgbClr val="0000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132eb304dd_0_181"/>
          <p:cNvSpPr txBox="1"/>
          <p:nvPr/>
        </p:nvSpPr>
        <p:spPr>
          <a:xfrm>
            <a:off x="2381885" y="4513580"/>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pic>
        <p:nvPicPr>
          <p:cNvPr id="178" name="Google Shape;178;g1132eb304dd_0_181"/>
          <p:cNvPicPr preferRelativeResize="0"/>
          <p:nvPr/>
        </p:nvPicPr>
        <p:blipFill rotWithShape="1">
          <a:blip r:embed="rId3">
            <a:alphaModFix/>
          </a:blip>
          <a:srcRect/>
          <a:stretch/>
        </p:blipFill>
        <p:spPr>
          <a:xfrm>
            <a:off x="574829" y="1193244"/>
            <a:ext cx="6798617" cy="1860674"/>
          </a:xfrm>
          <a:prstGeom prst="rect">
            <a:avLst/>
          </a:prstGeom>
          <a:noFill/>
          <a:ln>
            <a:noFill/>
          </a:ln>
        </p:spPr>
      </p:pic>
      <p:sp>
        <p:nvSpPr>
          <p:cNvPr id="179" name="Google Shape;179;g1132eb304dd_0_181"/>
          <p:cNvSpPr txBox="1"/>
          <p:nvPr/>
        </p:nvSpPr>
        <p:spPr>
          <a:xfrm>
            <a:off x="756821" y="4004692"/>
            <a:ext cx="70821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0000FF"/>
                </a:solidFill>
                <a:latin typeface="Calibri"/>
                <a:ea typeface="Calibri"/>
                <a:cs typeface="Calibri"/>
                <a:sym typeface="Calibri"/>
              </a:rPr>
              <a:t>(40*0)+(42*1)+(46*0) + (46*0)+(50*0)+(55*0) + (52*0)+(56*0)+(58*0) = 42</a:t>
            </a:r>
            <a:endParaRPr/>
          </a:p>
        </p:txBody>
      </p:sp>
      <p:sp>
        <p:nvSpPr>
          <p:cNvPr id="180" name="Google Shape;180;g1132eb304dd_0_181"/>
          <p:cNvSpPr txBox="1"/>
          <p:nvPr/>
        </p:nvSpPr>
        <p:spPr>
          <a:xfrm>
            <a:off x="756820" y="5085409"/>
            <a:ext cx="75261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0000FF"/>
                </a:solidFill>
                <a:latin typeface="Calibri"/>
                <a:ea typeface="Calibri"/>
                <a:cs typeface="Calibri"/>
                <a:sym typeface="Calibri"/>
              </a:rPr>
              <a:t>https://docs.gimp.org/2.8/en/plug-in-convmatrix.html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132eb304dd_0_184"/>
          <p:cNvSpPr/>
          <p:nvPr/>
        </p:nvSpPr>
        <p:spPr>
          <a:xfrm>
            <a:off x="896337" y="2699392"/>
            <a:ext cx="7387800" cy="95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Spatial considerations </a:t>
            </a:r>
            <a:endParaRPr/>
          </a:p>
          <a:p>
            <a:pPr marL="0" marR="0" lvl="0" indent="0" algn="ctr" rtl="0">
              <a:spcBef>
                <a:spcPts val="0"/>
              </a:spcBef>
              <a:spcAft>
                <a:spcPts val="0"/>
              </a:spcAft>
              <a:buNone/>
            </a:pPr>
            <a:r>
              <a:rPr lang="en-US" sz="2000" b="1">
                <a:solidFill>
                  <a:srgbClr val="FF0000"/>
                </a:solidFill>
                <a:latin typeface="Verdana"/>
                <a:ea typeface="Verdana"/>
                <a:cs typeface="Verdana"/>
                <a:sym typeface="Verdana"/>
              </a:rPr>
              <a:t>Convolutional Neural Networks</a:t>
            </a:r>
            <a:endParaRPr/>
          </a:p>
          <a:p>
            <a:pPr marL="0" marR="0" lvl="0" indent="0" algn="l" rtl="0">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132eb304dd_0_187"/>
          <p:cNvSpPr/>
          <p:nvPr/>
        </p:nvSpPr>
        <p:spPr>
          <a:xfrm>
            <a:off x="447347" y="931748"/>
            <a:ext cx="8203200" cy="2529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MLP makes no consideration for </a:t>
            </a:r>
            <a:r>
              <a:rPr lang="en-US" sz="1800">
                <a:solidFill>
                  <a:srgbClr val="FF0000"/>
                </a:solidFill>
                <a:latin typeface="Verdana"/>
                <a:ea typeface="Verdana"/>
                <a:cs typeface="Verdana"/>
                <a:sym typeface="Verdana"/>
              </a:rPr>
              <a:t>spatial features</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In images, </a:t>
            </a:r>
            <a:r>
              <a:rPr lang="en-US" sz="1800">
                <a:solidFill>
                  <a:srgbClr val="FF0000"/>
                </a:solidFill>
                <a:latin typeface="Verdana"/>
                <a:ea typeface="Verdana"/>
                <a:cs typeface="Verdana"/>
                <a:sym typeface="Verdana"/>
              </a:rPr>
              <a:t>spatial (proximity) </a:t>
            </a:r>
            <a:r>
              <a:rPr lang="en-US" sz="1800">
                <a:solidFill>
                  <a:srgbClr val="0000FF"/>
                </a:solidFill>
                <a:latin typeface="Verdana"/>
                <a:ea typeface="Verdana"/>
                <a:cs typeface="Verdana"/>
                <a:sym typeface="Verdana"/>
              </a:rPr>
              <a:t>matters</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Convolutional neural networks are characterised by </a:t>
            </a:r>
            <a:r>
              <a:rPr lang="en-US" sz="1800">
                <a:solidFill>
                  <a:srgbClr val="FF0000"/>
                </a:solidFill>
                <a:latin typeface="Verdana"/>
                <a:ea typeface="Verdana"/>
                <a:cs typeface="Verdana"/>
                <a:sym typeface="Verdana"/>
              </a:rPr>
              <a:t>locally connected shared weight layers</a:t>
            </a:r>
            <a:r>
              <a:rPr lang="en-US" sz="1800">
                <a:solidFill>
                  <a:srgbClr val="0000FF"/>
                </a:solidFill>
                <a:latin typeface="Verdana"/>
                <a:ea typeface="Verdana"/>
                <a:cs typeface="Verdana"/>
                <a:sym typeface="Verdana"/>
              </a:rPr>
              <a:t>. – highly parameterized models</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Three types of layers: convolutional layer, pooling layer, fully connected layer (instead of MLP having only one type of layer)</a:t>
            </a:r>
            <a:endParaRPr sz="1800">
              <a:solidFill>
                <a:srgbClr val="0000FF"/>
              </a:solidFill>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1132eb304dd_0_190"/>
          <p:cNvPicPr preferRelativeResize="0"/>
          <p:nvPr/>
        </p:nvPicPr>
        <p:blipFill rotWithShape="1">
          <a:blip r:embed="rId3">
            <a:alphaModFix/>
          </a:blip>
          <a:srcRect/>
          <a:stretch/>
        </p:blipFill>
        <p:spPr>
          <a:xfrm>
            <a:off x="1396841" y="1326617"/>
            <a:ext cx="5520794" cy="3510426"/>
          </a:xfrm>
          <a:prstGeom prst="rect">
            <a:avLst/>
          </a:prstGeom>
          <a:noFill/>
          <a:ln>
            <a:noFill/>
          </a:ln>
        </p:spPr>
      </p:pic>
      <p:sp>
        <p:nvSpPr>
          <p:cNvPr id="196" name="Google Shape;196;g1132eb304dd_0_190"/>
          <p:cNvSpPr/>
          <p:nvPr/>
        </p:nvSpPr>
        <p:spPr>
          <a:xfrm>
            <a:off x="716100" y="5039289"/>
            <a:ext cx="7685700" cy="465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a:solidFill>
                  <a:srgbClr val="000000"/>
                </a:solidFill>
                <a:latin typeface="Calibri"/>
                <a:ea typeface="Calibri"/>
                <a:cs typeface="Calibri"/>
                <a:sym typeface="Calibri"/>
              </a:rPr>
              <a:t>Image source </a:t>
            </a:r>
            <a:r>
              <a:rPr lang="en-US" sz="1800"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http://neuralnetworksanddeeplearning.com/chap6.html</a:t>
            </a:r>
            <a:endParaRPr sz="16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132eb304dd_0_193"/>
          <p:cNvSpPr/>
          <p:nvPr/>
        </p:nvSpPr>
        <p:spPr>
          <a:xfrm>
            <a:off x="441118" y="852630"/>
            <a:ext cx="8149500" cy="2169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a:solidFill>
                  <a:srgbClr val="FF0000"/>
                </a:solidFill>
                <a:latin typeface="Verdana"/>
                <a:ea typeface="Verdana"/>
                <a:cs typeface="Verdana"/>
                <a:sym typeface="Verdana"/>
              </a:rPr>
              <a:t>Instead of connecting every input pixel to every hidden neuron (like the MLP), we connect neurons only from a small localised region of the input image</a:t>
            </a:r>
            <a:r>
              <a:rPr lang="en-US" sz="1800">
                <a:solidFill>
                  <a:srgbClr val="0000FF"/>
                </a:solidFill>
                <a:latin typeface="Verdana"/>
                <a:ea typeface="Verdana"/>
                <a:cs typeface="Verdana"/>
                <a:sym typeface="Verdana"/>
              </a:rPr>
              <a:t>. Hence, each neuron in the first hidden layer will be connected to a small region of the input neurons, say, for example, a 5×5 region, corresponding to 25 input pixels. </a:t>
            </a:r>
            <a:endParaRPr sz="1600">
              <a:solidFill>
                <a:srgbClr val="0000FF"/>
              </a:solidFill>
              <a:latin typeface="Verdana"/>
              <a:ea typeface="Verdana"/>
              <a:cs typeface="Verdana"/>
              <a:sym typeface="Verdana"/>
            </a:endParaRPr>
          </a:p>
        </p:txBody>
      </p:sp>
      <p:pic>
        <p:nvPicPr>
          <p:cNvPr id="202" name="Google Shape;202;g1132eb304dd_0_193"/>
          <p:cNvPicPr preferRelativeResize="0"/>
          <p:nvPr/>
        </p:nvPicPr>
        <p:blipFill rotWithShape="1">
          <a:blip r:embed="rId3">
            <a:alphaModFix/>
          </a:blip>
          <a:srcRect/>
          <a:stretch/>
        </p:blipFill>
        <p:spPr>
          <a:xfrm>
            <a:off x="1688859" y="3241674"/>
            <a:ext cx="6358524" cy="2113784"/>
          </a:xfrm>
          <a:prstGeom prst="rect">
            <a:avLst/>
          </a:prstGeom>
          <a:noFill/>
          <a:ln>
            <a:noFill/>
          </a:ln>
        </p:spPr>
      </p:pic>
      <p:sp>
        <p:nvSpPr>
          <p:cNvPr id="203" name="Google Shape;203;g1132eb304dd_0_193"/>
          <p:cNvSpPr/>
          <p:nvPr/>
        </p:nvSpPr>
        <p:spPr>
          <a:xfrm>
            <a:off x="550120" y="5630720"/>
            <a:ext cx="77490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solidFill>
                  <a:srgbClr val="000000"/>
                </a:solidFill>
                <a:latin typeface="Calibri"/>
                <a:ea typeface="Calibri"/>
                <a:cs typeface="Calibri"/>
                <a:sym typeface="Calibri"/>
              </a:rPr>
              <a:t>Image source http://neuralnetworksanddeeplearning.com/chap6.html</a:t>
            </a:r>
            <a:endParaRPr sz="17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1132eb304dd_0_42"/>
          <p:cNvSpPr/>
          <p:nvPr/>
        </p:nvSpPr>
        <p:spPr>
          <a:xfrm>
            <a:off x="477492" y="1201078"/>
            <a:ext cx="7990500" cy="45243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00">
                <a:solidFill>
                  <a:srgbClr val="0000FF"/>
                </a:solidFill>
                <a:latin typeface="Verdana"/>
                <a:ea typeface="Verdana"/>
                <a:cs typeface="Verdana"/>
                <a:sym typeface="Verdana"/>
              </a:rPr>
              <a:t>That region in the input image is called the </a:t>
            </a:r>
            <a:r>
              <a:rPr lang="en-US" sz="1800" i="1">
                <a:solidFill>
                  <a:srgbClr val="FF0000"/>
                </a:solidFill>
                <a:latin typeface="Verdana"/>
                <a:ea typeface="Verdana"/>
                <a:cs typeface="Verdana"/>
                <a:sym typeface="Verdana"/>
              </a:rPr>
              <a:t>local receptive field</a:t>
            </a:r>
            <a:r>
              <a:rPr lang="en-US" sz="1800">
                <a:solidFill>
                  <a:srgbClr val="0000FF"/>
                </a:solidFill>
                <a:latin typeface="Verdana"/>
                <a:ea typeface="Verdana"/>
                <a:cs typeface="Verdana"/>
                <a:sym typeface="Verdana"/>
              </a:rPr>
              <a:t> for the hidden neuron. It's a little window on the input pixels. The hidden neuron learns to analyse its local receptive field. </a:t>
            </a:r>
            <a:endParaRPr sz="1800">
              <a:solidFill>
                <a:srgbClr val="0000FF"/>
              </a:solidFill>
              <a:latin typeface="Verdana"/>
              <a:ea typeface="Verdana"/>
              <a:cs typeface="Verdana"/>
              <a:sym typeface="Verdana"/>
            </a:endParaRPr>
          </a:p>
          <a:p>
            <a:pPr marL="0" marR="0" lvl="0" indent="0" algn="just" rtl="0">
              <a:lnSpc>
                <a:spcPct val="200000"/>
              </a:lnSpc>
              <a:spcBef>
                <a:spcPts val="0"/>
              </a:spcBef>
              <a:spcAft>
                <a:spcPts val="0"/>
              </a:spcAft>
              <a:buNone/>
            </a:pPr>
            <a:r>
              <a:rPr lang="en-US" sz="1800">
                <a:solidFill>
                  <a:srgbClr val="0000FF"/>
                </a:solidFill>
                <a:latin typeface="Verdana"/>
                <a:ea typeface="Verdana"/>
                <a:cs typeface="Verdana"/>
                <a:sym typeface="Verdana"/>
              </a:rPr>
              <a:t> </a:t>
            </a:r>
            <a:endParaRPr sz="1800">
              <a:solidFill>
                <a:srgbClr val="0000FF"/>
              </a:solidFill>
              <a:latin typeface="Verdana"/>
              <a:ea typeface="Verdana"/>
              <a:cs typeface="Verdana"/>
              <a:sym typeface="Verdana"/>
            </a:endParaRPr>
          </a:p>
          <a:p>
            <a:pPr marL="0" marR="0" lvl="0" indent="0" algn="just" rtl="0">
              <a:lnSpc>
                <a:spcPct val="200000"/>
              </a:lnSpc>
              <a:spcBef>
                <a:spcPts val="0"/>
              </a:spcBef>
              <a:spcAft>
                <a:spcPts val="0"/>
              </a:spcAft>
              <a:buNone/>
            </a:pPr>
            <a:r>
              <a:rPr lang="en-US" sz="1800">
                <a:solidFill>
                  <a:srgbClr val="0000FF"/>
                </a:solidFill>
                <a:latin typeface="Verdana"/>
                <a:ea typeface="Verdana"/>
                <a:cs typeface="Verdana"/>
                <a:sym typeface="Verdana"/>
              </a:rPr>
              <a:t>We then </a:t>
            </a:r>
            <a:r>
              <a:rPr lang="en-US" sz="1800">
                <a:solidFill>
                  <a:srgbClr val="FF0000"/>
                </a:solidFill>
                <a:latin typeface="Verdana"/>
                <a:ea typeface="Verdana"/>
                <a:cs typeface="Verdana"/>
                <a:sym typeface="Verdana"/>
              </a:rPr>
              <a:t>slide the local receptive field </a:t>
            </a:r>
            <a:r>
              <a:rPr lang="en-US" sz="1800">
                <a:solidFill>
                  <a:srgbClr val="0000FF"/>
                </a:solidFill>
                <a:latin typeface="Verdana"/>
                <a:ea typeface="Verdana"/>
                <a:cs typeface="Verdana"/>
                <a:sym typeface="Verdana"/>
              </a:rPr>
              <a:t>across the entire input image. For each local receptive field, there is a different hidden neuron in the first hidden layer. To illustrate this concretely, let's start with a local receptive field in the top-left corner:</a:t>
            </a:r>
            <a:endParaRPr sz="1800">
              <a:solidFill>
                <a:srgbClr val="0000FF"/>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g1132eb304dd_0_45"/>
          <p:cNvPicPr preferRelativeResize="0"/>
          <p:nvPr/>
        </p:nvPicPr>
        <p:blipFill rotWithShape="1">
          <a:blip r:embed="rId3">
            <a:alphaModFix/>
          </a:blip>
          <a:srcRect/>
          <a:stretch/>
        </p:blipFill>
        <p:spPr>
          <a:xfrm>
            <a:off x="754635" y="1247239"/>
            <a:ext cx="7209921" cy="3990683"/>
          </a:xfrm>
          <a:prstGeom prst="rect">
            <a:avLst/>
          </a:prstGeom>
          <a:noFill/>
          <a:ln>
            <a:noFill/>
          </a:ln>
        </p:spPr>
      </p:pic>
      <p:sp>
        <p:nvSpPr>
          <p:cNvPr id="214" name="Google Shape;214;g1132eb304dd_0_45"/>
          <p:cNvSpPr/>
          <p:nvPr/>
        </p:nvSpPr>
        <p:spPr>
          <a:xfrm>
            <a:off x="304671" y="5366536"/>
            <a:ext cx="8109900" cy="465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a:solidFill>
                  <a:srgbClr val="000000"/>
                </a:solidFill>
                <a:latin typeface="Calibri"/>
                <a:ea typeface="Calibri"/>
                <a:cs typeface="Calibri"/>
                <a:sym typeface="Calibri"/>
              </a:rPr>
              <a:t>Image source </a:t>
            </a:r>
            <a:r>
              <a:rPr lang="en-US" sz="1800"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http://neuralnetworksanddeeplearning.com/chap6.html</a:t>
            </a:r>
            <a:endParaRPr sz="16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32eb304dd_0_48"/>
          <p:cNvSpPr/>
          <p:nvPr/>
        </p:nvSpPr>
        <p:spPr>
          <a:xfrm>
            <a:off x="358292" y="968010"/>
            <a:ext cx="8043600" cy="880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Then we slide the local receptive field over by one pixel to the right (i.e., by one neuron), to connect to a second hidden neuron:</a:t>
            </a:r>
            <a:endParaRPr sz="1600">
              <a:solidFill>
                <a:srgbClr val="0000FF"/>
              </a:solidFill>
              <a:latin typeface="Verdana"/>
              <a:ea typeface="Verdana"/>
              <a:cs typeface="Verdana"/>
              <a:sym typeface="Verdana"/>
            </a:endParaRPr>
          </a:p>
        </p:txBody>
      </p:sp>
      <p:pic>
        <p:nvPicPr>
          <p:cNvPr id="220" name="Google Shape;220;g1132eb304dd_0_48"/>
          <p:cNvPicPr preferRelativeResize="0"/>
          <p:nvPr/>
        </p:nvPicPr>
        <p:blipFill rotWithShape="1">
          <a:blip r:embed="rId3">
            <a:alphaModFix/>
          </a:blip>
          <a:srcRect/>
          <a:stretch/>
        </p:blipFill>
        <p:spPr>
          <a:xfrm>
            <a:off x="1170388" y="2197046"/>
            <a:ext cx="6555630" cy="2971302"/>
          </a:xfrm>
          <a:prstGeom prst="rect">
            <a:avLst/>
          </a:prstGeom>
          <a:noFill/>
          <a:ln>
            <a:noFill/>
          </a:ln>
        </p:spPr>
      </p:pic>
      <p:sp>
        <p:nvSpPr>
          <p:cNvPr id="221" name="Google Shape;221;g1132eb304dd_0_48"/>
          <p:cNvSpPr/>
          <p:nvPr/>
        </p:nvSpPr>
        <p:spPr>
          <a:xfrm>
            <a:off x="358291" y="5455988"/>
            <a:ext cx="8043600" cy="465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a:solidFill>
                  <a:srgbClr val="000000"/>
                </a:solidFill>
                <a:latin typeface="Calibri"/>
                <a:ea typeface="Calibri"/>
                <a:cs typeface="Calibri"/>
                <a:sym typeface="Calibri"/>
              </a:rPr>
              <a:t>Image source </a:t>
            </a:r>
            <a:r>
              <a:rPr lang="en-US" sz="1800" u="sng">
                <a:solidFill>
                  <a:srgbClr val="0563C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http://neuralnetworksanddeeplearning.com/chap6.html</a:t>
            </a:r>
            <a:endParaRPr sz="16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132eb304dd_0_51"/>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29</a:t>
            </a:fld>
            <a:endParaRPr sz="945" b="1">
              <a:solidFill>
                <a:srgbClr val="000000"/>
              </a:solidFill>
              <a:latin typeface="Calibri"/>
              <a:ea typeface="Calibri"/>
              <a:cs typeface="Calibri"/>
              <a:sym typeface="Calibri"/>
            </a:endParaRPr>
          </a:p>
        </p:txBody>
      </p:sp>
      <p:sp>
        <p:nvSpPr>
          <p:cNvPr id="227" name="Google Shape;227;g1132eb304dd_0_51"/>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sp>
        <p:nvSpPr>
          <p:cNvPr id="228" name="Google Shape;228;g1132eb304dd_0_51"/>
          <p:cNvSpPr/>
          <p:nvPr/>
        </p:nvSpPr>
        <p:spPr>
          <a:xfrm>
            <a:off x="410314" y="1014515"/>
            <a:ext cx="7801200" cy="1662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701" b="1">
                <a:solidFill>
                  <a:srgbClr val="C00000"/>
                </a:solidFill>
                <a:latin typeface="Verdana"/>
                <a:ea typeface="Verdana"/>
                <a:cs typeface="Verdana"/>
                <a:sym typeface="Verdana"/>
              </a:rPr>
              <a:t>CONVOLUTIONAL LAYER</a:t>
            </a:r>
            <a:r>
              <a:rPr lang="en-US" sz="1701">
                <a:solidFill>
                  <a:srgbClr val="C00000"/>
                </a:solidFill>
                <a:latin typeface="Verdana"/>
                <a:ea typeface="Verdana"/>
                <a:cs typeface="Verdana"/>
                <a:sym typeface="Verdana"/>
              </a:rPr>
              <a:t>- </a:t>
            </a:r>
            <a:r>
              <a:rPr lang="en-US" sz="1701">
                <a:solidFill>
                  <a:srgbClr val="0033CC"/>
                </a:solidFill>
                <a:latin typeface="Verdana"/>
                <a:ea typeface="Verdana"/>
                <a:cs typeface="Verdana"/>
                <a:sym typeface="Verdana"/>
              </a:rPr>
              <a:t>This layer will compute the output of neurons that are connected to local regions in the input, each computing a dot product between their weights and a small region they are connected to in the input volume. </a:t>
            </a:r>
            <a:endParaRPr/>
          </a:p>
        </p:txBody>
      </p:sp>
      <p:pic>
        <p:nvPicPr>
          <p:cNvPr id="229" name="Google Shape;229;g1132eb304dd_0_51"/>
          <p:cNvPicPr preferRelativeResize="0"/>
          <p:nvPr/>
        </p:nvPicPr>
        <p:blipFill rotWithShape="1">
          <a:blip r:embed="rId3">
            <a:alphaModFix/>
          </a:blip>
          <a:srcRect/>
          <a:stretch/>
        </p:blipFill>
        <p:spPr>
          <a:xfrm>
            <a:off x="783330" y="3041295"/>
            <a:ext cx="6689532" cy="18110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
          <p:cNvSpPr/>
          <p:nvPr/>
        </p:nvSpPr>
        <p:spPr>
          <a:xfrm>
            <a:off x="896337" y="2775592"/>
            <a:ext cx="738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i="0" u="none" strike="noStrike" cap="none">
                <a:solidFill>
                  <a:srgbClr val="FF0000"/>
                </a:solidFill>
                <a:latin typeface="Verdana"/>
                <a:ea typeface="Verdana"/>
                <a:cs typeface="Verdana"/>
                <a:sym typeface="Verdana"/>
              </a:rPr>
              <a:t>A recap of Deep Learning and MLP </a:t>
            </a:r>
            <a:endParaRPr/>
          </a:p>
          <a:p>
            <a:pPr marL="0" marR="0" lvl="0" indent="0" algn="l" rtl="0">
              <a:spcBef>
                <a:spcPts val="0"/>
              </a:spcBef>
              <a:spcAft>
                <a:spcPts val="0"/>
              </a:spcAft>
              <a:buNone/>
            </a:pPr>
            <a:endParaRPr sz="1600" b="0" i="0" u="none" strike="noStrike" cap="none">
              <a:solidFill>
                <a:srgbClr val="0000FF"/>
              </a:solidFill>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132eb304dd_0_54"/>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30</a:t>
            </a:fld>
            <a:endParaRPr sz="945" b="1">
              <a:solidFill>
                <a:srgbClr val="000000"/>
              </a:solidFill>
              <a:latin typeface="Calibri"/>
              <a:ea typeface="Calibri"/>
              <a:cs typeface="Calibri"/>
              <a:sym typeface="Calibri"/>
            </a:endParaRPr>
          </a:p>
        </p:txBody>
      </p:sp>
      <p:sp>
        <p:nvSpPr>
          <p:cNvPr id="235" name="Google Shape;235;g1132eb304dd_0_54"/>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sp>
        <p:nvSpPr>
          <p:cNvPr id="236" name="Google Shape;236;g1132eb304dd_0_54"/>
          <p:cNvSpPr/>
          <p:nvPr/>
        </p:nvSpPr>
        <p:spPr>
          <a:xfrm>
            <a:off x="490869" y="1210309"/>
            <a:ext cx="4140000" cy="19473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607" b="1">
                <a:solidFill>
                  <a:srgbClr val="C00000"/>
                </a:solidFill>
                <a:latin typeface="Verdana"/>
                <a:ea typeface="Verdana"/>
                <a:cs typeface="Verdana"/>
                <a:sym typeface="Verdana"/>
              </a:rPr>
              <a:t>POOLING LAYER-</a:t>
            </a:r>
            <a:r>
              <a:rPr lang="en-US" sz="1607">
                <a:solidFill>
                  <a:srgbClr val="0033CC"/>
                </a:solidFill>
                <a:latin typeface="Verdana"/>
                <a:ea typeface="Verdana"/>
                <a:cs typeface="Verdana"/>
                <a:sym typeface="Verdana"/>
              </a:rPr>
              <a:t> Spatial Pooling also called sub-sampling or down-sampling, </a:t>
            </a:r>
            <a:r>
              <a:rPr lang="en-US" sz="1607">
                <a:solidFill>
                  <a:srgbClr val="FF0000"/>
                </a:solidFill>
                <a:latin typeface="Verdana"/>
                <a:ea typeface="Verdana"/>
                <a:cs typeface="Verdana"/>
                <a:sym typeface="Verdana"/>
              </a:rPr>
              <a:t>reduces the dimensionality of each feature map but retains the most important information. </a:t>
            </a:r>
            <a:endParaRPr sz="1607">
              <a:solidFill>
                <a:srgbClr val="0033CC"/>
              </a:solidFill>
              <a:latin typeface="Verdana"/>
              <a:ea typeface="Verdana"/>
              <a:cs typeface="Verdana"/>
              <a:sym typeface="Verdana"/>
            </a:endParaRPr>
          </a:p>
        </p:txBody>
      </p:sp>
      <p:pic>
        <p:nvPicPr>
          <p:cNvPr id="237" name="Google Shape;237;g1132eb304dd_0_54"/>
          <p:cNvPicPr preferRelativeResize="0"/>
          <p:nvPr/>
        </p:nvPicPr>
        <p:blipFill rotWithShape="1">
          <a:blip r:embed="rId3">
            <a:alphaModFix/>
          </a:blip>
          <a:srcRect/>
          <a:stretch/>
        </p:blipFill>
        <p:spPr>
          <a:xfrm>
            <a:off x="4843372" y="1210309"/>
            <a:ext cx="3044063" cy="3383103"/>
          </a:xfrm>
          <a:prstGeom prst="rect">
            <a:avLst/>
          </a:prstGeom>
          <a:noFill/>
          <a:ln>
            <a:noFill/>
          </a:ln>
        </p:spPr>
      </p:pic>
      <p:sp>
        <p:nvSpPr>
          <p:cNvPr id="238" name="Google Shape;238;g1132eb304dd_0_54"/>
          <p:cNvSpPr/>
          <p:nvPr/>
        </p:nvSpPr>
        <p:spPr>
          <a:xfrm>
            <a:off x="4904876" y="4771951"/>
            <a:ext cx="2738400" cy="29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23">
                <a:solidFill>
                  <a:srgbClr val="0033CC"/>
                </a:solidFill>
                <a:latin typeface="Verdana"/>
                <a:ea typeface="Verdana"/>
                <a:cs typeface="Verdana"/>
                <a:sym typeface="Verdana"/>
              </a:rPr>
              <a:t>Figure: Max pooling operation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132eb304dd_0_57"/>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31</a:t>
            </a:fld>
            <a:endParaRPr sz="945" b="1">
              <a:solidFill>
                <a:srgbClr val="000000"/>
              </a:solidFill>
              <a:latin typeface="Calibri"/>
              <a:ea typeface="Calibri"/>
              <a:cs typeface="Calibri"/>
              <a:sym typeface="Calibri"/>
            </a:endParaRPr>
          </a:p>
        </p:txBody>
      </p:sp>
      <p:sp>
        <p:nvSpPr>
          <p:cNvPr id="244" name="Google Shape;244;g1132eb304dd_0_57"/>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sp>
        <p:nvSpPr>
          <p:cNvPr id="245" name="Google Shape;245;g1132eb304dd_0_57"/>
          <p:cNvSpPr/>
          <p:nvPr/>
        </p:nvSpPr>
        <p:spPr>
          <a:xfrm>
            <a:off x="302384" y="748587"/>
            <a:ext cx="7973700" cy="4832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90" b="1">
                <a:solidFill>
                  <a:srgbClr val="C00000"/>
                </a:solidFill>
                <a:latin typeface="Verdana"/>
                <a:ea typeface="Verdana"/>
                <a:cs typeface="Verdana"/>
                <a:sym typeface="Verdana"/>
              </a:rPr>
              <a:t>FULLY CONNECTED LAYER-</a:t>
            </a:r>
            <a:r>
              <a:rPr lang="en-US" sz="1890">
                <a:solidFill>
                  <a:srgbClr val="0033CC"/>
                </a:solidFill>
                <a:latin typeface="Verdana"/>
                <a:ea typeface="Verdana"/>
                <a:cs typeface="Verdana"/>
                <a:sym typeface="Verdana"/>
              </a:rPr>
              <a:t> The Fully Connected layer is a traditional Multi Layer Perceptron that uses a softmax activation function in the output layer (or sometimes other classifiers like SVM). </a:t>
            </a:r>
            <a:endParaRPr/>
          </a:p>
          <a:p>
            <a:pPr marL="0" marR="0" lvl="0" indent="0" algn="just" rtl="0">
              <a:lnSpc>
                <a:spcPct val="150000"/>
              </a:lnSpc>
              <a:spcBef>
                <a:spcPts val="0"/>
              </a:spcBef>
              <a:spcAft>
                <a:spcPts val="0"/>
              </a:spcAft>
              <a:buNone/>
            </a:pPr>
            <a:r>
              <a:rPr lang="en-US" sz="1890">
                <a:solidFill>
                  <a:srgbClr val="0033CC"/>
                </a:solidFill>
                <a:latin typeface="Verdana"/>
                <a:ea typeface="Verdana"/>
                <a:cs typeface="Verdana"/>
                <a:sym typeface="Verdana"/>
              </a:rPr>
              <a:t>Now that we can detect these high-level features, the next stage is attaching a </a:t>
            </a:r>
            <a:r>
              <a:rPr lang="en-US" sz="1890" b="1">
                <a:solidFill>
                  <a:srgbClr val="FF0000"/>
                </a:solidFill>
                <a:latin typeface="Verdana"/>
                <a:ea typeface="Verdana"/>
                <a:cs typeface="Verdana"/>
                <a:sym typeface="Verdana"/>
              </a:rPr>
              <a:t>fully connected layer</a:t>
            </a:r>
            <a:r>
              <a:rPr lang="en-US" sz="1890">
                <a:solidFill>
                  <a:srgbClr val="0033CC"/>
                </a:solidFill>
                <a:latin typeface="Verdana"/>
                <a:ea typeface="Verdana"/>
                <a:cs typeface="Verdana"/>
                <a:sym typeface="Verdana"/>
              </a:rPr>
              <a:t> to the end of the network. This layer takes the output is of the layers preceding it and outputs an N dimensional vector where N is the number of classes that the program has to choose from. </a:t>
            </a:r>
            <a:r>
              <a:rPr lang="en-US" sz="1890">
                <a:solidFill>
                  <a:srgbClr val="FF0000"/>
                </a:solidFill>
                <a:latin typeface="Verdana"/>
                <a:ea typeface="Verdana"/>
                <a:cs typeface="Verdana"/>
                <a:sym typeface="Verdana"/>
              </a:rPr>
              <a:t>For example, if you wanted a digit classification program, N would be 10 since there are 10 digits.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132eb304dd_0_60"/>
          <p:cNvSpPr/>
          <p:nvPr/>
        </p:nvSpPr>
        <p:spPr>
          <a:xfrm>
            <a:off x="251791" y="1235757"/>
            <a:ext cx="8110200" cy="466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0000FF"/>
              </a:buClr>
              <a:buSzPts val="1800"/>
              <a:buFont typeface="Calibri"/>
              <a:buAutoNum type="arabicParenR"/>
            </a:pPr>
            <a:r>
              <a:rPr lang="en-US" sz="1800">
                <a:solidFill>
                  <a:srgbClr val="0000FF"/>
                </a:solidFill>
                <a:latin typeface="Verdana"/>
                <a:ea typeface="Verdana"/>
                <a:cs typeface="Verdana"/>
                <a:sym typeface="Verdana"/>
              </a:rPr>
              <a:t>The network begins with </a:t>
            </a:r>
            <a:r>
              <a:rPr lang="en-US" sz="1800">
                <a:solidFill>
                  <a:srgbClr val="FF0000"/>
                </a:solidFill>
                <a:latin typeface="Verdana"/>
                <a:ea typeface="Verdana"/>
                <a:cs typeface="Verdana"/>
                <a:sym typeface="Verdana"/>
              </a:rPr>
              <a:t>28×28 input neurons</a:t>
            </a:r>
            <a:r>
              <a:rPr lang="en-US" sz="1800">
                <a:solidFill>
                  <a:srgbClr val="0000FF"/>
                </a:solidFill>
                <a:latin typeface="Verdana"/>
                <a:ea typeface="Verdana"/>
                <a:cs typeface="Verdana"/>
                <a:sym typeface="Verdana"/>
              </a:rPr>
              <a:t>, which are used to encode the pixel intensities for the MNIST image. </a:t>
            </a:r>
            <a:endParaRPr sz="1600">
              <a:solidFill>
                <a:srgbClr val="0000FF"/>
              </a:solidFill>
              <a:latin typeface="Verdana"/>
              <a:ea typeface="Verdana"/>
              <a:cs typeface="Verdana"/>
              <a:sym typeface="Verdana"/>
            </a:endParaRPr>
          </a:p>
          <a:p>
            <a:pPr marL="342900" marR="0" lvl="0" indent="-342900" algn="just" rtl="0">
              <a:lnSpc>
                <a:spcPct val="150000"/>
              </a:lnSpc>
              <a:spcBef>
                <a:spcPts val="0"/>
              </a:spcBef>
              <a:spcAft>
                <a:spcPts val="0"/>
              </a:spcAft>
              <a:buClr>
                <a:srgbClr val="0000FF"/>
              </a:buClr>
              <a:buSzPts val="1800"/>
              <a:buFont typeface="Calibri"/>
              <a:buAutoNum type="arabicParenR"/>
            </a:pPr>
            <a:r>
              <a:rPr lang="en-US" sz="1800">
                <a:solidFill>
                  <a:srgbClr val="0000FF"/>
                </a:solidFill>
                <a:latin typeface="Verdana"/>
                <a:ea typeface="Verdana"/>
                <a:cs typeface="Verdana"/>
                <a:sym typeface="Verdana"/>
              </a:rPr>
              <a:t>This is then followed by a </a:t>
            </a:r>
            <a:r>
              <a:rPr lang="en-US" sz="1800">
                <a:solidFill>
                  <a:srgbClr val="FF0000"/>
                </a:solidFill>
                <a:latin typeface="Verdana"/>
                <a:ea typeface="Verdana"/>
                <a:cs typeface="Verdana"/>
                <a:sym typeface="Verdana"/>
              </a:rPr>
              <a:t>convolutional layer</a:t>
            </a:r>
            <a:r>
              <a:rPr lang="en-US" sz="1800">
                <a:solidFill>
                  <a:srgbClr val="0000FF"/>
                </a:solidFill>
                <a:latin typeface="Verdana"/>
                <a:ea typeface="Verdana"/>
                <a:cs typeface="Verdana"/>
                <a:sym typeface="Verdana"/>
              </a:rPr>
              <a:t> using a 5×5 local receptive field and 3 feature maps. The result is a layer of 3×24×24 hidden feature neurons. </a:t>
            </a:r>
            <a:endParaRPr sz="1600">
              <a:solidFill>
                <a:srgbClr val="0000FF"/>
              </a:solidFill>
              <a:latin typeface="Verdana"/>
              <a:ea typeface="Verdana"/>
              <a:cs typeface="Verdana"/>
              <a:sym typeface="Verdana"/>
            </a:endParaRPr>
          </a:p>
          <a:p>
            <a:pPr marL="342900" marR="0" lvl="0" indent="-342900" algn="just" rtl="0">
              <a:lnSpc>
                <a:spcPct val="150000"/>
              </a:lnSpc>
              <a:spcBef>
                <a:spcPts val="0"/>
              </a:spcBef>
              <a:spcAft>
                <a:spcPts val="0"/>
              </a:spcAft>
              <a:buClr>
                <a:srgbClr val="0000FF"/>
              </a:buClr>
              <a:buSzPts val="1800"/>
              <a:buFont typeface="Calibri"/>
              <a:buAutoNum type="arabicParenR"/>
            </a:pPr>
            <a:r>
              <a:rPr lang="en-US" sz="1800">
                <a:solidFill>
                  <a:srgbClr val="0000FF"/>
                </a:solidFill>
                <a:latin typeface="Verdana"/>
                <a:ea typeface="Verdana"/>
                <a:cs typeface="Verdana"/>
                <a:sym typeface="Verdana"/>
              </a:rPr>
              <a:t>The next step is a </a:t>
            </a:r>
            <a:r>
              <a:rPr lang="en-US" sz="1800">
                <a:solidFill>
                  <a:srgbClr val="FF0000"/>
                </a:solidFill>
                <a:latin typeface="Verdana"/>
                <a:ea typeface="Verdana"/>
                <a:cs typeface="Verdana"/>
                <a:sym typeface="Verdana"/>
              </a:rPr>
              <a:t>max-pooling layer</a:t>
            </a:r>
            <a:r>
              <a:rPr lang="en-US" sz="1800">
                <a:solidFill>
                  <a:srgbClr val="0000FF"/>
                </a:solidFill>
                <a:latin typeface="Verdana"/>
                <a:ea typeface="Verdana"/>
                <a:cs typeface="Verdana"/>
                <a:sym typeface="Verdana"/>
              </a:rPr>
              <a:t>, applied to 2×2 regions, across each of the 3 feature maps. </a:t>
            </a:r>
            <a:endParaRPr sz="1600">
              <a:solidFill>
                <a:srgbClr val="0000FF"/>
              </a:solidFill>
              <a:latin typeface="Verdana"/>
              <a:ea typeface="Verdana"/>
              <a:cs typeface="Verdana"/>
              <a:sym typeface="Verdana"/>
            </a:endParaRPr>
          </a:p>
          <a:p>
            <a:pPr marL="342900" marR="0" lvl="0" indent="-342900" algn="just" rtl="0">
              <a:lnSpc>
                <a:spcPct val="150000"/>
              </a:lnSpc>
              <a:spcBef>
                <a:spcPts val="0"/>
              </a:spcBef>
              <a:spcAft>
                <a:spcPts val="0"/>
              </a:spcAft>
              <a:buClr>
                <a:srgbClr val="0000FF"/>
              </a:buClr>
              <a:buSzPts val="1800"/>
              <a:buFont typeface="Calibri"/>
              <a:buAutoNum type="arabicParenR"/>
            </a:pPr>
            <a:r>
              <a:rPr lang="en-US" sz="1800">
                <a:solidFill>
                  <a:srgbClr val="0000FF"/>
                </a:solidFill>
                <a:latin typeface="Verdana"/>
                <a:ea typeface="Verdana"/>
                <a:cs typeface="Verdana"/>
                <a:sym typeface="Verdana"/>
              </a:rPr>
              <a:t>The result is a layer of 3×12×12 hidden feature neurons.</a:t>
            </a:r>
            <a:endParaRPr sz="1600">
              <a:solidFill>
                <a:srgbClr val="0000FF"/>
              </a:solidFill>
              <a:latin typeface="Verdana"/>
              <a:ea typeface="Verdana"/>
              <a:cs typeface="Verdana"/>
              <a:sym typeface="Verdana"/>
            </a:endParaRPr>
          </a:p>
          <a:p>
            <a:pPr marL="342900" marR="0" lvl="0" indent="-342900" algn="just" rtl="0">
              <a:lnSpc>
                <a:spcPct val="150000"/>
              </a:lnSpc>
              <a:spcBef>
                <a:spcPts val="0"/>
              </a:spcBef>
              <a:spcAft>
                <a:spcPts val="0"/>
              </a:spcAft>
              <a:buClr>
                <a:srgbClr val="0000FF"/>
              </a:buClr>
              <a:buSzPts val="1800"/>
              <a:buFont typeface="Calibri"/>
              <a:buAutoNum type="arabicParenR"/>
            </a:pPr>
            <a:r>
              <a:rPr lang="en-US" sz="1800">
                <a:solidFill>
                  <a:srgbClr val="0000FF"/>
                </a:solidFill>
                <a:latin typeface="Verdana"/>
                <a:ea typeface="Verdana"/>
                <a:cs typeface="Verdana"/>
                <a:sym typeface="Verdana"/>
              </a:rPr>
              <a:t>The </a:t>
            </a:r>
            <a:r>
              <a:rPr lang="en-US" sz="1800">
                <a:solidFill>
                  <a:srgbClr val="FF0000"/>
                </a:solidFill>
                <a:latin typeface="Verdana"/>
                <a:ea typeface="Verdana"/>
                <a:cs typeface="Verdana"/>
                <a:sym typeface="Verdana"/>
              </a:rPr>
              <a:t>final layer of connections </a:t>
            </a:r>
            <a:r>
              <a:rPr lang="en-US" sz="1800">
                <a:solidFill>
                  <a:srgbClr val="0000FF"/>
                </a:solidFill>
                <a:latin typeface="Verdana"/>
                <a:ea typeface="Verdana"/>
                <a:cs typeface="Verdana"/>
                <a:sym typeface="Verdana"/>
              </a:rPr>
              <a:t>in the network is a fully-connected layer. That is, this layer connects </a:t>
            </a:r>
            <a:r>
              <a:rPr lang="en-US" sz="1800" i="1">
                <a:solidFill>
                  <a:srgbClr val="0000FF"/>
                </a:solidFill>
                <a:latin typeface="Verdana"/>
                <a:ea typeface="Verdana"/>
                <a:cs typeface="Verdana"/>
                <a:sym typeface="Verdana"/>
              </a:rPr>
              <a:t>every</a:t>
            </a:r>
            <a:r>
              <a:rPr lang="en-US" sz="1800">
                <a:solidFill>
                  <a:srgbClr val="0000FF"/>
                </a:solidFill>
                <a:latin typeface="Verdana"/>
                <a:ea typeface="Verdana"/>
                <a:cs typeface="Verdana"/>
                <a:sym typeface="Verdana"/>
              </a:rPr>
              <a:t> neuron from the max-pooled layer to every one of the 10 output neurons. </a:t>
            </a:r>
            <a:endParaRPr sz="1600">
              <a:solidFill>
                <a:srgbClr val="0000FF"/>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g1132eb304dd_0_63"/>
          <p:cNvPicPr preferRelativeResize="0"/>
          <p:nvPr/>
        </p:nvPicPr>
        <p:blipFill rotWithShape="1">
          <a:blip r:embed="rId3">
            <a:alphaModFix/>
          </a:blip>
          <a:srcRect/>
          <a:stretch/>
        </p:blipFill>
        <p:spPr>
          <a:xfrm>
            <a:off x="913488" y="898430"/>
            <a:ext cx="3758386" cy="2628456"/>
          </a:xfrm>
          <a:prstGeom prst="rect">
            <a:avLst/>
          </a:prstGeom>
          <a:noFill/>
          <a:ln>
            <a:noFill/>
          </a:ln>
        </p:spPr>
      </p:pic>
      <p:sp>
        <p:nvSpPr>
          <p:cNvPr id="256" name="Google Shape;256;g1132eb304dd_0_63"/>
          <p:cNvSpPr txBox="1"/>
          <p:nvPr/>
        </p:nvSpPr>
        <p:spPr>
          <a:xfrm>
            <a:off x="2367597" y="4270692"/>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pic>
        <p:nvPicPr>
          <p:cNvPr id="257" name="Google Shape;257;g1132eb304dd_0_63"/>
          <p:cNvPicPr preferRelativeResize="0"/>
          <p:nvPr/>
        </p:nvPicPr>
        <p:blipFill rotWithShape="1">
          <a:blip r:embed="rId4">
            <a:alphaModFix/>
          </a:blip>
          <a:srcRect/>
          <a:stretch/>
        </p:blipFill>
        <p:spPr>
          <a:xfrm>
            <a:off x="4822794" y="933493"/>
            <a:ext cx="3419555" cy="2558329"/>
          </a:xfrm>
          <a:prstGeom prst="rect">
            <a:avLst/>
          </a:prstGeom>
          <a:noFill/>
          <a:ln>
            <a:noFill/>
          </a:ln>
        </p:spPr>
      </p:pic>
      <p:pic>
        <p:nvPicPr>
          <p:cNvPr id="258" name="Google Shape;258;g1132eb304dd_0_63"/>
          <p:cNvPicPr preferRelativeResize="0"/>
          <p:nvPr/>
        </p:nvPicPr>
        <p:blipFill rotWithShape="1">
          <a:blip r:embed="rId5">
            <a:alphaModFix/>
          </a:blip>
          <a:srcRect/>
          <a:stretch/>
        </p:blipFill>
        <p:spPr>
          <a:xfrm>
            <a:off x="978763" y="3761957"/>
            <a:ext cx="2947387" cy="2628455"/>
          </a:xfrm>
          <a:prstGeom prst="rect">
            <a:avLst/>
          </a:prstGeom>
          <a:noFill/>
          <a:ln>
            <a:noFill/>
          </a:ln>
        </p:spPr>
      </p:pic>
      <p:pic>
        <p:nvPicPr>
          <p:cNvPr id="259" name="Google Shape;259;g1132eb304dd_0_63"/>
          <p:cNvPicPr preferRelativeResize="0"/>
          <p:nvPr/>
        </p:nvPicPr>
        <p:blipFill rotWithShape="1">
          <a:blip r:embed="rId6">
            <a:alphaModFix/>
          </a:blip>
          <a:srcRect/>
          <a:stretch/>
        </p:blipFill>
        <p:spPr>
          <a:xfrm>
            <a:off x="4822794" y="3761958"/>
            <a:ext cx="3758387" cy="26480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1132eb304dd_0_66"/>
          <p:cNvPicPr preferRelativeResize="0"/>
          <p:nvPr/>
        </p:nvPicPr>
        <p:blipFill rotWithShape="1">
          <a:blip r:embed="rId3">
            <a:alphaModFix/>
          </a:blip>
          <a:srcRect/>
          <a:stretch/>
        </p:blipFill>
        <p:spPr>
          <a:xfrm>
            <a:off x="1297940" y="1164590"/>
            <a:ext cx="6221730" cy="4586605"/>
          </a:xfrm>
          <a:prstGeom prst="rect">
            <a:avLst/>
          </a:prstGeom>
          <a:noFill/>
          <a:ln>
            <a:noFill/>
          </a:ln>
        </p:spPr>
      </p:pic>
      <p:sp>
        <p:nvSpPr>
          <p:cNvPr id="265" name="Google Shape;265;g1132eb304dd_0_66"/>
          <p:cNvSpPr txBox="1"/>
          <p:nvPr/>
        </p:nvSpPr>
        <p:spPr>
          <a:xfrm>
            <a:off x="1869122" y="4869180"/>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32eb304dd_0_69"/>
          <p:cNvSpPr txBox="1"/>
          <p:nvPr/>
        </p:nvSpPr>
        <p:spPr>
          <a:xfrm>
            <a:off x="932815" y="1129665"/>
            <a:ext cx="6775500" cy="53565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MLP drawbacks for image processing : </a:t>
            </a:r>
            <a:r>
              <a:rPr lang="en-US" sz="1800">
                <a:solidFill>
                  <a:srgbClr val="FF0000"/>
                </a:solidFill>
                <a:latin typeface="Verdana"/>
                <a:ea typeface="Verdana"/>
                <a:cs typeface="Verdana"/>
                <a:sym typeface="Verdana"/>
              </a:rPr>
              <a:t>One perceptron per input</a:t>
            </a:r>
            <a:r>
              <a:rPr lang="en-US" sz="1800">
                <a:solidFill>
                  <a:srgbClr val="0000FF"/>
                </a:solidFill>
                <a:latin typeface="Verdana"/>
                <a:ea typeface="Verdana"/>
                <a:cs typeface="Verdana"/>
                <a:sym typeface="Verdana"/>
              </a:rPr>
              <a:t> (hence the need to flatten the image as we saw in mnist). The amount of weights rapidly becomes unmanageable for large images. </a:t>
            </a:r>
            <a:endParaRPr/>
          </a:p>
          <a:p>
            <a:pPr marL="285750" marR="0" lvl="0" indent="-285750" algn="just" rtl="0">
              <a:lnSpc>
                <a:spcPct val="150000"/>
              </a:lnSpc>
              <a:spcBef>
                <a:spcPts val="0"/>
              </a:spcBef>
              <a:spcAft>
                <a:spcPts val="0"/>
              </a:spcAft>
              <a:buClr>
                <a:srgbClr val="FF0000"/>
              </a:buClr>
              <a:buSzPts val="1800"/>
              <a:buFont typeface="Arial"/>
              <a:buChar char="•"/>
            </a:pPr>
            <a:r>
              <a:rPr lang="en-US" sz="1800">
                <a:solidFill>
                  <a:srgbClr val="FF0000"/>
                </a:solidFill>
                <a:latin typeface="Verdana"/>
                <a:ea typeface="Verdana"/>
                <a:cs typeface="Verdana"/>
                <a:sym typeface="Verdana"/>
              </a:rPr>
              <a:t>Spatial information is lost when the image is flattened </a:t>
            </a:r>
            <a:r>
              <a:rPr lang="en-US" sz="1800">
                <a:solidFill>
                  <a:srgbClr val="0000FF"/>
                </a:solidFill>
                <a:latin typeface="Verdana"/>
                <a:ea typeface="Verdana"/>
                <a:cs typeface="Verdana"/>
                <a:sym typeface="Verdana"/>
              </a:rPr>
              <a:t>into an MLP. </a:t>
            </a:r>
            <a:endParaRPr/>
          </a:p>
          <a:p>
            <a:pPr marL="285750" marR="0" lvl="0" indent="-285750" algn="just" rtl="0">
              <a:lnSpc>
                <a:spcPct val="150000"/>
              </a:lnSpc>
              <a:spcBef>
                <a:spcPts val="0"/>
              </a:spcBef>
              <a:spcAft>
                <a:spcPts val="0"/>
              </a:spcAft>
              <a:buClr>
                <a:srgbClr val="FF0000"/>
              </a:buClr>
              <a:buSzPts val="1800"/>
              <a:buFont typeface="Arial"/>
              <a:buChar char="•"/>
            </a:pPr>
            <a:r>
              <a:rPr lang="en-US" sz="1800">
                <a:solidFill>
                  <a:srgbClr val="FF0000"/>
                </a:solidFill>
                <a:latin typeface="Verdana"/>
                <a:ea typeface="Verdana"/>
                <a:cs typeface="Verdana"/>
                <a:sym typeface="Verdana"/>
              </a:rPr>
              <a:t>Nodes that are close together are important </a:t>
            </a:r>
            <a:r>
              <a:rPr lang="en-US" sz="1800">
                <a:solidFill>
                  <a:srgbClr val="0000FF"/>
                </a:solidFill>
                <a:latin typeface="Verdana"/>
                <a:ea typeface="Verdana"/>
                <a:cs typeface="Verdana"/>
                <a:sym typeface="Verdana"/>
              </a:rPr>
              <a:t>because they help to define the features of an image.</a:t>
            </a:r>
            <a:endParaRPr/>
          </a:p>
          <a:p>
            <a:pPr marL="285750" marR="0" lvl="0" indent="-285750" algn="just" rtl="0">
              <a:lnSpc>
                <a:spcPct val="150000"/>
              </a:lnSpc>
              <a:spcBef>
                <a:spcPts val="0"/>
              </a:spcBef>
              <a:spcAft>
                <a:spcPts val="0"/>
              </a:spcAft>
              <a:buClr>
                <a:srgbClr val="FF0000"/>
              </a:buClr>
              <a:buSzPts val="1800"/>
              <a:buFont typeface="Arial"/>
              <a:buChar char="•"/>
            </a:pPr>
            <a:r>
              <a:rPr lang="en-US" sz="1800">
                <a:solidFill>
                  <a:srgbClr val="FF0000"/>
                </a:solidFill>
                <a:latin typeface="Verdana"/>
                <a:ea typeface="Verdana"/>
                <a:cs typeface="Verdana"/>
                <a:sym typeface="Verdana"/>
              </a:rPr>
              <a:t>Filters</a:t>
            </a:r>
            <a:r>
              <a:rPr lang="en-US" sz="1800">
                <a:solidFill>
                  <a:srgbClr val="0000FF"/>
                </a:solidFill>
                <a:latin typeface="Verdana"/>
                <a:ea typeface="Verdana"/>
                <a:cs typeface="Verdana"/>
                <a:sym typeface="Verdana"/>
              </a:rPr>
              <a:t> analyze the impact of nearby pixels</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The max pooling step </a:t>
            </a:r>
            <a:r>
              <a:rPr lang="en-US" sz="1800">
                <a:solidFill>
                  <a:srgbClr val="FF0000"/>
                </a:solidFill>
                <a:latin typeface="Verdana"/>
                <a:ea typeface="Verdana"/>
                <a:cs typeface="Verdana"/>
                <a:sym typeface="Verdana"/>
              </a:rPr>
              <a:t>down samples </a:t>
            </a:r>
            <a:r>
              <a:rPr lang="en-US" sz="1800">
                <a:solidFill>
                  <a:srgbClr val="0000FF"/>
                </a:solidFill>
                <a:latin typeface="Verdana"/>
                <a:ea typeface="Verdana"/>
                <a:cs typeface="Verdana"/>
                <a:sym typeface="Verdana"/>
              </a:rPr>
              <a:t>the convolvoled features to save processing time </a:t>
            </a:r>
            <a:endParaRPr/>
          </a:p>
          <a:p>
            <a:pPr marL="285750" marR="0" lvl="0" indent="-285750" algn="just" rtl="0">
              <a:lnSpc>
                <a:spcPct val="150000"/>
              </a:lnSpc>
              <a:spcBef>
                <a:spcPts val="0"/>
              </a:spcBef>
              <a:spcAft>
                <a:spcPts val="0"/>
              </a:spcAft>
              <a:buClr>
                <a:srgbClr val="0000FF"/>
              </a:buClr>
              <a:buSzPts val="1800"/>
              <a:buFont typeface="Arial"/>
              <a:buChar char="•"/>
            </a:pPr>
            <a:r>
              <a:rPr lang="en-US" sz="1800">
                <a:solidFill>
                  <a:srgbClr val="0000FF"/>
                </a:solidFill>
                <a:latin typeface="Verdana"/>
                <a:ea typeface="Verdana"/>
                <a:cs typeface="Verdana"/>
                <a:sym typeface="Verdana"/>
              </a:rPr>
              <a:t>The </a:t>
            </a:r>
            <a:r>
              <a:rPr lang="en-US" sz="1800">
                <a:solidFill>
                  <a:srgbClr val="FF0000"/>
                </a:solidFill>
                <a:latin typeface="Verdana"/>
                <a:ea typeface="Verdana"/>
                <a:cs typeface="Verdana"/>
                <a:sym typeface="Verdana"/>
              </a:rPr>
              <a:t>fully connected </a:t>
            </a:r>
            <a:r>
              <a:rPr lang="en-US" sz="1800">
                <a:solidFill>
                  <a:srgbClr val="0000FF"/>
                </a:solidFill>
                <a:latin typeface="Verdana"/>
                <a:ea typeface="Verdana"/>
                <a:cs typeface="Verdana"/>
                <a:sym typeface="Verdana"/>
              </a:rPr>
              <a:t>layer acts as a classifier</a:t>
            </a:r>
            <a:endParaRPr/>
          </a:p>
          <a:p>
            <a:pPr marL="285750" marR="0" lvl="0" indent="-171450" algn="just" rtl="0">
              <a:lnSpc>
                <a:spcPct val="150000"/>
              </a:lnSpc>
              <a:spcBef>
                <a:spcPts val="0"/>
              </a:spcBef>
              <a:spcAft>
                <a:spcPts val="0"/>
              </a:spcAft>
              <a:buClr>
                <a:srgbClr val="000000"/>
              </a:buClr>
              <a:buSzPts val="1800"/>
              <a:buFont typeface="Arial"/>
              <a:buNone/>
            </a:pPr>
            <a:endParaRPr sz="1800">
              <a:solidFill>
                <a:srgbClr val="0000FF"/>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1132eb304dd_0_72"/>
          <p:cNvPicPr preferRelativeResize="0"/>
          <p:nvPr/>
        </p:nvPicPr>
        <p:blipFill rotWithShape="1">
          <a:blip r:embed="rId3">
            <a:alphaModFix/>
          </a:blip>
          <a:srcRect/>
          <a:stretch/>
        </p:blipFill>
        <p:spPr>
          <a:xfrm>
            <a:off x="843280" y="1163320"/>
            <a:ext cx="6953886" cy="46183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g1132eb304dd_0_75"/>
          <p:cNvPicPr preferRelativeResize="0"/>
          <p:nvPr/>
        </p:nvPicPr>
        <p:blipFill rotWithShape="1">
          <a:blip r:embed="rId3">
            <a:alphaModFix/>
          </a:blip>
          <a:srcRect/>
          <a:stretch/>
        </p:blipFill>
        <p:spPr>
          <a:xfrm>
            <a:off x="566606" y="1252876"/>
            <a:ext cx="7957437" cy="4171380"/>
          </a:xfrm>
          <a:prstGeom prst="rect">
            <a:avLst/>
          </a:prstGeom>
          <a:noFill/>
          <a:ln>
            <a:noFill/>
          </a:ln>
        </p:spPr>
      </p:pic>
      <p:sp>
        <p:nvSpPr>
          <p:cNvPr id="281" name="Google Shape;281;g1132eb304dd_0_75"/>
          <p:cNvSpPr txBox="1"/>
          <p:nvPr/>
        </p:nvSpPr>
        <p:spPr>
          <a:xfrm>
            <a:off x="731668" y="5671335"/>
            <a:ext cx="77037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0000FF"/>
                </a:solidFill>
                <a:latin typeface="Calibri"/>
                <a:ea typeface="Calibri"/>
                <a:cs typeface="Calibri"/>
                <a:sym typeface="Calibri"/>
              </a:rPr>
              <a:t>https://towardsdatascience.com/basics-of-the-classic-cnn-a3dce1225add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1132eb304dd_0_78" descr="How to choose CNN Architecture MNIST | Kaggle"/>
          <p:cNvPicPr preferRelativeResize="0"/>
          <p:nvPr/>
        </p:nvPicPr>
        <p:blipFill rotWithShape="1">
          <a:blip r:embed="rId3">
            <a:alphaModFix/>
          </a:blip>
          <a:srcRect/>
          <a:stretch/>
        </p:blipFill>
        <p:spPr>
          <a:xfrm>
            <a:off x="316351" y="1432572"/>
            <a:ext cx="8037044" cy="3538923"/>
          </a:xfrm>
          <a:prstGeom prst="rect">
            <a:avLst/>
          </a:prstGeom>
          <a:noFill/>
          <a:ln>
            <a:noFill/>
          </a:ln>
        </p:spPr>
      </p:pic>
      <p:sp>
        <p:nvSpPr>
          <p:cNvPr id="287" name="Google Shape;287;g1132eb304dd_0_78"/>
          <p:cNvSpPr txBox="1"/>
          <p:nvPr/>
        </p:nvSpPr>
        <p:spPr>
          <a:xfrm>
            <a:off x="346001" y="5455327"/>
            <a:ext cx="79488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u="sng">
                <a:solidFill>
                  <a:srgbClr val="0000FF"/>
                </a:solidFill>
                <a:latin typeface="Verdana"/>
                <a:ea typeface="Verdana"/>
                <a:cs typeface="Verdana"/>
                <a:sym typeface="Verdana"/>
                <a:hlinkClick r:id="rId4">
                  <a:extLst>
                    <a:ext uri="{A12FA001-AC4F-418D-AE19-62706E023703}">
                      <ahyp:hlinkClr xmlns:ahyp="http://schemas.microsoft.com/office/drawing/2018/hyperlinkcolor" val="tx"/>
                    </a:ext>
                  </a:extLst>
                </a:hlinkClick>
              </a:rPr>
              <a:t>https://www.kaggle.com/cdeotte/how-to-choose-cnn-architecture-mnist</a:t>
            </a:r>
            <a:r>
              <a:rPr lang="en-US" sz="1400">
                <a:solidFill>
                  <a:srgbClr val="0000FF"/>
                </a:solidFill>
                <a:latin typeface="Verdana"/>
                <a:ea typeface="Verdana"/>
                <a:cs typeface="Verdana"/>
                <a:sym typeface="Verdana"/>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g1132eb304dd_0_81"/>
          <p:cNvPicPr preferRelativeResize="0"/>
          <p:nvPr/>
        </p:nvPicPr>
        <p:blipFill rotWithShape="1">
          <a:blip r:embed="rId3">
            <a:alphaModFix/>
          </a:blip>
          <a:srcRect/>
          <a:stretch/>
        </p:blipFill>
        <p:spPr>
          <a:xfrm>
            <a:off x="456035" y="1147762"/>
            <a:ext cx="7755810" cy="3788222"/>
          </a:xfrm>
          <a:prstGeom prst="rect">
            <a:avLst/>
          </a:prstGeom>
          <a:noFill/>
          <a:ln>
            <a:noFill/>
          </a:ln>
        </p:spPr>
      </p:pic>
      <p:sp>
        <p:nvSpPr>
          <p:cNvPr id="293" name="Google Shape;293;g1132eb304dd_0_81"/>
          <p:cNvSpPr txBox="1"/>
          <p:nvPr/>
        </p:nvSpPr>
        <p:spPr>
          <a:xfrm>
            <a:off x="1681797" y="4042092"/>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
        <p:nvSpPr>
          <p:cNvPr id="294" name="Google Shape;294;g1132eb304dd_0_81"/>
          <p:cNvSpPr txBox="1"/>
          <p:nvPr/>
        </p:nvSpPr>
        <p:spPr>
          <a:xfrm>
            <a:off x="456035" y="5765446"/>
            <a:ext cx="7755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FF"/>
                </a:solidFill>
                <a:latin typeface="Verdana"/>
                <a:ea typeface="Verdana"/>
                <a:cs typeface="Verdana"/>
                <a:sym typeface="Verdana"/>
              </a:rPr>
              <a:t>Introduction to convolutional neural networks - Nagesh Singh Chauhan</a:t>
            </a:r>
            <a:endParaRPr sz="12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10ad235d320_0_3"/>
          <p:cNvSpPr/>
          <p:nvPr/>
        </p:nvSpPr>
        <p:spPr>
          <a:xfrm>
            <a:off x="304972" y="1132661"/>
            <a:ext cx="8030700" cy="41913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1" i="0" u="none" strike="noStrike" cap="none">
                <a:solidFill>
                  <a:srgbClr val="C00000"/>
                </a:solidFill>
                <a:latin typeface="Verdana"/>
                <a:ea typeface="Verdana"/>
                <a:cs typeface="Verdana"/>
                <a:sym typeface="Verdana"/>
              </a:rPr>
              <a:t>How to learn rules from Data?</a:t>
            </a:r>
            <a:endParaRPr/>
          </a:p>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The process of Machine Learning involves learning rules from Data.</a:t>
            </a:r>
            <a:endParaRPr/>
          </a:p>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Every machine learning algorithm has three components: </a:t>
            </a:r>
            <a:r>
              <a:rPr lang="en-US" sz="1800" b="0" i="0" u="none" strike="noStrike" cap="none">
                <a:solidFill>
                  <a:srgbClr val="FF0000"/>
                </a:solidFill>
                <a:latin typeface="Verdana"/>
                <a:ea typeface="Verdana"/>
                <a:cs typeface="Verdana"/>
                <a:sym typeface="Verdana"/>
              </a:rPr>
              <a:t>representation, evaluation and optimisation</a:t>
            </a:r>
            <a:r>
              <a:rPr lang="en-US" sz="1800" b="0" i="0" u="none" strike="noStrike" cap="none">
                <a:solidFill>
                  <a:srgbClr val="0000FF"/>
                </a:solidFill>
                <a:latin typeface="Verdana"/>
                <a:ea typeface="Verdana"/>
                <a:cs typeface="Verdana"/>
                <a:sym typeface="Verdana"/>
              </a:rPr>
              <a:t>.  The process of </a:t>
            </a:r>
            <a:r>
              <a:rPr lang="en-US" sz="1800" b="0" i="0" u="none" strike="noStrike" cap="none">
                <a:solidFill>
                  <a:srgbClr val="FF0000"/>
                </a:solidFill>
                <a:latin typeface="Verdana"/>
                <a:ea typeface="Verdana"/>
                <a:cs typeface="Verdana"/>
                <a:sym typeface="Verdana"/>
              </a:rPr>
              <a:t>representation </a:t>
            </a:r>
            <a:r>
              <a:rPr lang="en-US" sz="1800" b="0" i="0" u="none" strike="noStrike" cap="none">
                <a:solidFill>
                  <a:srgbClr val="0000FF"/>
                </a:solidFill>
                <a:latin typeface="Verdana"/>
                <a:ea typeface="Verdana"/>
                <a:cs typeface="Verdana"/>
                <a:sym typeface="Verdana"/>
              </a:rPr>
              <a:t>involves setting up the data in such a way that it can be used by the system to build models. Once the system sees the data, the next step is the evaluation. In the </a:t>
            </a:r>
            <a:r>
              <a:rPr lang="en-US" sz="1800" b="0" i="0" u="none" strike="noStrike" cap="none">
                <a:solidFill>
                  <a:srgbClr val="FF0000"/>
                </a:solidFill>
                <a:latin typeface="Verdana"/>
                <a:ea typeface="Verdana"/>
                <a:cs typeface="Verdana"/>
                <a:sym typeface="Verdana"/>
              </a:rPr>
              <a:t>evaluation stage</a:t>
            </a:r>
            <a:r>
              <a:rPr lang="en-US" sz="1800" b="0" i="0" u="none" strike="noStrike" cap="none">
                <a:solidFill>
                  <a:srgbClr val="0000FF"/>
                </a:solidFill>
                <a:latin typeface="Verdana"/>
                <a:ea typeface="Verdana"/>
                <a:cs typeface="Verdana"/>
                <a:sym typeface="Verdana"/>
              </a:rPr>
              <a:t>, we use the data to learn the problem. Evaluation is followed by </a:t>
            </a:r>
            <a:r>
              <a:rPr lang="en-US" sz="1800" b="0" i="0" u="none" strike="noStrike" cap="none">
                <a:solidFill>
                  <a:srgbClr val="FF0000"/>
                </a:solidFill>
                <a:latin typeface="Verdana"/>
                <a:ea typeface="Verdana"/>
                <a:cs typeface="Verdana"/>
                <a:sym typeface="Verdana"/>
              </a:rPr>
              <a:t>optimisation</a:t>
            </a:r>
            <a:r>
              <a:rPr lang="en-US" sz="1800" b="0" i="0" u="none" strike="noStrike" cap="none">
                <a:solidFill>
                  <a:srgbClr val="0000FF"/>
                </a:solidFill>
                <a:latin typeface="Verdana"/>
                <a:ea typeface="Verdana"/>
                <a:cs typeface="Verdana"/>
                <a:sym typeface="Verdana"/>
              </a:rPr>
              <a:t> where we try to minimise or maximise the evaluation function (typically a loss function).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1132eb304dd_0_84"/>
          <p:cNvPicPr preferRelativeResize="0"/>
          <p:nvPr/>
        </p:nvPicPr>
        <p:blipFill rotWithShape="1">
          <a:blip r:embed="rId3">
            <a:alphaModFix/>
          </a:blip>
          <a:srcRect/>
          <a:stretch/>
        </p:blipFill>
        <p:spPr>
          <a:xfrm>
            <a:off x="796772" y="996611"/>
            <a:ext cx="6627243" cy="5060611"/>
          </a:xfrm>
          <a:prstGeom prst="rect">
            <a:avLst/>
          </a:prstGeom>
          <a:noFill/>
          <a:ln>
            <a:noFill/>
          </a:ln>
        </p:spPr>
      </p:pic>
      <p:sp>
        <p:nvSpPr>
          <p:cNvPr id="300" name="Google Shape;300;g1132eb304dd_0_84"/>
          <p:cNvSpPr txBox="1"/>
          <p:nvPr/>
        </p:nvSpPr>
        <p:spPr>
          <a:xfrm>
            <a:off x="796772" y="6152177"/>
            <a:ext cx="6078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FF"/>
                </a:solidFill>
                <a:latin typeface="Calibri"/>
                <a:ea typeface="Calibri"/>
                <a:cs typeface="Calibri"/>
                <a:sym typeface="Calibri"/>
              </a:rPr>
              <a:t>https://www.jeremyjordan.me/convnet-architectures/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132eb304dd_0_87"/>
          <p:cNvSpPr/>
          <p:nvPr/>
        </p:nvSpPr>
        <p:spPr>
          <a:xfrm>
            <a:off x="896337" y="2699392"/>
            <a:ext cx="738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How filters work …</a:t>
            </a:r>
            <a:endParaRPr/>
          </a:p>
          <a:p>
            <a:pPr marL="0" marR="0" lvl="0" indent="0" algn="l" rtl="0">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132eb304dd_0_90"/>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42</a:t>
            </a:fld>
            <a:endParaRPr sz="945" b="1">
              <a:solidFill>
                <a:srgbClr val="000000"/>
              </a:solidFill>
              <a:latin typeface="Calibri"/>
              <a:ea typeface="Calibri"/>
              <a:cs typeface="Calibri"/>
              <a:sym typeface="Calibri"/>
            </a:endParaRPr>
          </a:p>
        </p:txBody>
      </p:sp>
      <p:sp>
        <p:nvSpPr>
          <p:cNvPr id="311" name="Google Shape;311;g1132eb304dd_0_90"/>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sp>
        <p:nvSpPr>
          <p:cNvPr id="312" name="Google Shape;312;g1132eb304dd_0_90"/>
          <p:cNvSpPr/>
          <p:nvPr/>
        </p:nvSpPr>
        <p:spPr>
          <a:xfrm>
            <a:off x="435359" y="1014515"/>
            <a:ext cx="7751100" cy="13353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795">
                <a:solidFill>
                  <a:srgbClr val="FF0000"/>
                </a:solidFill>
                <a:latin typeface="Verdana"/>
                <a:ea typeface="Verdana"/>
                <a:cs typeface="Verdana"/>
                <a:sym typeface="Verdana"/>
              </a:rPr>
              <a:t>The neurons in a layer will only be connected to a small region of the layer before it, instead of all of the neurons in a fully-connected manner</a:t>
            </a:r>
            <a:r>
              <a:rPr lang="en-US" sz="1795">
                <a:solidFill>
                  <a:srgbClr val="0033CC"/>
                </a:solidFill>
                <a:latin typeface="Verdana"/>
                <a:ea typeface="Verdana"/>
                <a:cs typeface="Verdana"/>
                <a:sym typeface="Verdana"/>
              </a:rPr>
              <a:t>. </a:t>
            </a:r>
            <a:endParaRPr/>
          </a:p>
        </p:txBody>
      </p:sp>
      <p:pic>
        <p:nvPicPr>
          <p:cNvPr id="313" name="Google Shape;313;g1132eb304dd_0_90"/>
          <p:cNvPicPr preferRelativeResize="0"/>
          <p:nvPr/>
        </p:nvPicPr>
        <p:blipFill rotWithShape="1">
          <a:blip r:embed="rId3">
            <a:alphaModFix/>
          </a:blip>
          <a:srcRect/>
          <a:stretch/>
        </p:blipFill>
        <p:spPr>
          <a:xfrm>
            <a:off x="512513" y="2516184"/>
            <a:ext cx="7542020" cy="28639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132eb304dd_0_259"/>
          <p:cNvSpPr txBox="1"/>
          <p:nvPr/>
        </p:nvSpPr>
        <p:spPr>
          <a:xfrm>
            <a:off x="52096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43</a:t>
            </a:fld>
            <a:endParaRPr sz="945" b="1">
              <a:solidFill>
                <a:srgbClr val="000000"/>
              </a:solidFill>
              <a:latin typeface="Calibri"/>
              <a:ea typeface="Calibri"/>
              <a:cs typeface="Calibri"/>
              <a:sym typeface="Calibri"/>
            </a:endParaRPr>
          </a:p>
        </p:txBody>
      </p:sp>
      <p:sp>
        <p:nvSpPr>
          <p:cNvPr id="319" name="Google Shape;319;g1132eb304dd_0_259"/>
          <p:cNvSpPr txBox="1"/>
          <p:nvPr/>
        </p:nvSpPr>
        <p:spPr>
          <a:xfrm>
            <a:off x="5887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pic>
        <p:nvPicPr>
          <p:cNvPr id="320" name="Google Shape;320;g1132eb304dd_0_259"/>
          <p:cNvPicPr preferRelativeResize="0"/>
          <p:nvPr/>
        </p:nvPicPr>
        <p:blipFill rotWithShape="1">
          <a:blip r:embed="rId3">
            <a:alphaModFix/>
          </a:blip>
          <a:srcRect/>
          <a:stretch/>
        </p:blipFill>
        <p:spPr>
          <a:xfrm>
            <a:off x="588714" y="1131249"/>
            <a:ext cx="7561200" cy="44334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132eb304dd_0_262"/>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44</a:t>
            </a:fld>
            <a:endParaRPr sz="945" b="1">
              <a:solidFill>
                <a:srgbClr val="000000"/>
              </a:solidFill>
              <a:latin typeface="Calibri"/>
              <a:ea typeface="Calibri"/>
              <a:cs typeface="Calibri"/>
              <a:sym typeface="Calibri"/>
            </a:endParaRPr>
          </a:p>
        </p:txBody>
      </p:sp>
      <p:sp>
        <p:nvSpPr>
          <p:cNvPr id="326" name="Google Shape;326;g1132eb304dd_0_262"/>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pic>
        <p:nvPicPr>
          <p:cNvPr id="327" name="Google Shape;327;g1132eb304dd_0_262"/>
          <p:cNvPicPr preferRelativeResize="0"/>
          <p:nvPr/>
        </p:nvPicPr>
        <p:blipFill rotWithShape="1">
          <a:blip r:embed="rId3">
            <a:alphaModFix/>
          </a:blip>
          <a:srcRect/>
          <a:stretch/>
        </p:blipFill>
        <p:spPr>
          <a:xfrm>
            <a:off x="1086128" y="1470540"/>
            <a:ext cx="6277304" cy="33646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132eb304dd_0_265"/>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45</a:t>
            </a:fld>
            <a:endParaRPr sz="945" b="1">
              <a:solidFill>
                <a:srgbClr val="000000"/>
              </a:solidFill>
              <a:latin typeface="Calibri"/>
              <a:ea typeface="Calibri"/>
              <a:cs typeface="Calibri"/>
              <a:sym typeface="Calibri"/>
            </a:endParaRPr>
          </a:p>
        </p:txBody>
      </p:sp>
      <p:sp>
        <p:nvSpPr>
          <p:cNvPr id="333" name="Google Shape;333;g1132eb304dd_0_265"/>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pic>
        <p:nvPicPr>
          <p:cNvPr id="334" name="Google Shape;334;g1132eb304dd_0_265"/>
          <p:cNvPicPr preferRelativeResize="0"/>
          <p:nvPr/>
        </p:nvPicPr>
        <p:blipFill rotWithShape="1">
          <a:blip r:embed="rId3">
            <a:alphaModFix/>
          </a:blip>
          <a:srcRect/>
          <a:stretch/>
        </p:blipFill>
        <p:spPr>
          <a:xfrm>
            <a:off x="744468" y="1523763"/>
            <a:ext cx="7132966" cy="319247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1132eb304dd_0_268"/>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46</a:t>
            </a:fld>
            <a:endParaRPr sz="945" b="1">
              <a:solidFill>
                <a:srgbClr val="000000"/>
              </a:solidFill>
              <a:latin typeface="Calibri"/>
              <a:ea typeface="Calibri"/>
              <a:cs typeface="Calibri"/>
              <a:sym typeface="Calibri"/>
            </a:endParaRPr>
          </a:p>
        </p:txBody>
      </p:sp>
      <p:sp>
        <p:nvSpPr>
          <p:cNvPr id="340" name="Google Shape;340;g1132eb304dd_0_268"/>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pic>
        <p:nvPicPr>
          <p:cNvPr id="341" name="Google Shape;341;g1132eb304dd_0_268"/>
          <p:cNvPicPr preferRelativeResize="0"/>
          <p:nvPr/>
        </p:nvPicPr>
        <p:blipFill rotWithShape="1">
          <a:blip r:embed="rId3">
            <a:alphaModFix/>
          </a:blip>
          <a:srcRect/>
          <a:stretch/>
        </p:blipFill>
        <p:spPr>
          <a:xfrm>
            <a:off x="783895" y="1014515"/>
            <a:ext cx="7054112" cy="1791158"/>
          </a:xfrm>
          <a:prstGeom prst="rect">
            <a:avLst/>
          </a:prstGeom>
          <a:noFill/>
          <a:ln>
            <a:noFill/>
          </a:ln>
        </p:spPr>
      </p:pic>
      <p:sp>
        <p:nvSpPr>
          <p:cNvPr id="342" name="Google Shape;342;g1132eb304dd_0_268"/>
          <p:cNvSpPr/>
          <p:nvPr/>
        </p:nvSpPr>
        <p:spPr>
          <a:xfrm>
            <a:off x="559214" y="2855713"/>
            <a:ext cx="7738800" cy="6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1">
                <a:solidFill>
                  <a:srgbClr val="0033CC"/>
                </a:solidFill>
                <a:latin typeface="Verdana"/>
                <a:ea typeface="Verdana"/>
                <a:cs typeface="Verdana"/>
                <a:sym typeface="Verdana"/>
              </a:rPr>
              <a:t>Remember, what we have to do is multiply the values in the filter with the original pixel values of the image.</a:t>
            </a:r>
            <a:endParaRPr/>
          </a:p>
        </p:txBody>
      </p:sp>
      <p:pic>
        <p:nvPicPr>
          <p:cNvPr id="343" name="Google Shape;343;g1132eb304dd_0_268"/>
          <p:cNvPicPr preferRelativeResize="0"/>
          <p:nvPr/>
        </p:nvPicPr>
        <p:blipFill rotWithShape="1">
          <a:blip r:embed="rId4">
            <a:alphaModFix/>
          </a:blip>
          <a:srcRect/>
          <a:stretch/>
        </p:blipFill>
        <p:spPr>
          <a:xfrm>
            <a:off x="783894" y="3492756"/>
            <a:ext cx="7054112" cy="2242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32eb304dd_0_271"/>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47</a:t>
            </a:fld>
            <a:endParaRPr sz="945" b="1">
              <a:solidFill>
                <a:srgbClr val="000000"/>
              </a:solidFill>
              <a:latin typeface="Calibri"/>
              <a:ea typeface="Calibri"/>
              <a:cs typeface="Calibri"/>
              <a:sym typeface="Calibri"/>
            </a:endParaRPr>
          </a:p>
        </p:txBody>
      </p:sp>
      <p:sp>
        <p:nvSpPr>
          <p:cNvPr id="349" name="Google Shape;349;g1132eb304dd_0_271"/>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sp>
        <p:nvSpPr>
          <p:cNvPr id="350" name="Google Shape;350;g1132eb304dd_0_271"/>
          <p:cNvSpPr/>
          <p:nvPr/>
        </p:nvSpPr>
        <p:spPr>
          <a:xfrm>
            <a:off x="490869" y="865466"/>
            <a:ext cx="7776300" cy="16629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701">
                <a:solidFill>
                  <a:srgbClr val="0033CC"/>
                </a:solidFill>
                <a:latin typeface="Verdana"/>
                <a:ea typeface="Verdana"/>
                <a:cs typeface="Verdana"/>
                <a:sym typeface="Verdana"/>
              </a:rPr>
              <a:t>Basically, in the input image, </a:t>
            </a:r>
            <a:r>
              <a:rPr lang="en-US" sz="1701">
                <a:solidFill>
                  <a:srgbClr val="FF0000"/>
                </a:solidFill>
                <a:latin typeface="Verdana"/>
                <a:ea typeface="Verdana"/>
                <a:cs typeface="Verdana"/>
                <a:sym typeface="Verdana"/>
              </a:rPr>
              <a:t>if there is a shape that generally resembles the curve that this filter is representing, then all of the multiplications summed together will result in a large value</a:t>
            </a:r>
            <a:r>
              <a:rPr lang="en-US" sz="1701">
                <a:solidFill>
                  <a:srgbClr val="0033CC"/>
                </a:solidFill>
                <a:latin typeface="Verdana"/>
                <a:ea typeface="Verdana"/>
                <a:cs typeface="Verdana"/>
                <a:sym typeface="Verdana"/>
              </a:rPr>
              <a:t>! Now let’s see what happens when we move our filter.</a:t>
            </a:r>
            <a:endParaRPr/>
          </a:p>
        </p:txBody>
      </p:sp>
      <p:pic>
        <p:nvPicPr>
          <p:cNvPr id="351" name="Google Shape;351;g1132eb304dd_0_271"/>
          <p:cNvPicPr preferRelativeResize="0"/>
          <p:nvPr/>
        </p:nvPicPr>
        <p:blipFill rotWithShape="1">
          <a:blip r:embed="rId3">
            <a:alphaModFix/>
          </a:blip>
          <a:srcRect/>
          <a:stretch/>
        </p:blipFill>
        <p:spPr>
          <a:xfrm>
            <a:off x="834481" y="2521286"/>
            <a:ext cx="6759760" cy="316410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132eb304dd_0_274"/>
          <p:cNvSpPr txBox="1"/>
          <p:nvPr/>
        </p:nvSpPr>
        <p:spPr>
          <a:xfrm>
            <a:off x="5133453" y="6057424"/>
            <a:ext cx="900000" cy="285000"/>
          </a:xfrm>
          <a:prstGeom prst="rect">
            <a:avLst/>
          </a:prstGeom>
          <a:noFill/>
          <a:ln>
            <a:noFill/>
          </a:ln>
        </p:spPr>
        <p:txBody>
          <a:bodyPr spcFirstLastPara="1" wrap="square" lIns="86400" tIns="43200" rIns="86400" bIns="43200" anchor="t" anchorCtr="0">
            <a:noAutofit/>
          </a:bodyPr>
          <a:lstStyle/>
          <a:p>
            <a:pPr marL="0" marR="0" lvl="0" indent="0" algn="ctr" rtl="0">
              <a:spcBef>
                <a:spcPts val="0"/>
              </a:spcBef>
              <a:spcAft>
                <a:spcPts val="0"/>
              </a:spcAft>
              <a:buNone/>
            </a:pPr>
            <a:fld id="{00000000-1234-1234-1234-123412341234}" type="slidenum">
              <a:rPr lang="en-US" sz="945" b="1">
                <a:solidFill>
                  <a:srgbClr val="000000"/>
                </a:solidFill>
                <a:latin typeface="Calibri"/>
                <a:ea typeface="Calibri"/>
                <a:cs typeface="Calibri"/>
                <a:sym typeface="Calibri"/>
              </a:rPr>
              <a:t>48</a:t>
            </a:fld>
            <a:endParaRPr sz="945" b="1">
              <a:solidFill>
                <a:srgbClr val="000000"/>
              </a:solidFill>
              <a:latin typeface="Calibri"/>
              <a:ea typeface="Calibri"/>
              <a:cs typeface="Calibri"/>
              <a:sym typeface="Calibri"/>
            </a:endParaRPr>
          </a:p>
        </p:txBody>
      </p:sp>
      <p:sp>
        <p:nvSpPr>
          <p:cNvPr id="357" name="Google Shape;357;g1132eb304dd_0_274"/>
          <p:cNvSpPr txBox="1"/>
          <p:nvPr/>
        </p:nvSpPr>
        <p:spPr>
          <a:xfrm>
            <a:off x="512513" y="1014515"/>
            <a:ext cx="7763700" cy="4671000"/>
          </a:xfrm>
          <a:prstGeom prst="rect">
            <a:avLst/>
          </a:prstGeom>
          <a:noFill/>
          <a:ln>
            <a:noFill/>
          </a:ln>
        </p:spPr>
        <p:txBody>
          <a:bodyPr spcFirstLastPara="1" wrap="square" lIns="91425" tIns="45700" rIns="91425" bIns="45700" anchor="t" anchorCtr="0">
            <a:noAutofit/>
          </a:bodyPr>
          <a:lstStyle/>
          <a:p>
            <a:pPr marL="324074" lvl="0" indent="-324074" algn="l" rtl="0">
              <a:spcBef>
                <a:spcPts val="0"/>
              </a:spcBef>
              <a:spcAft>
                <a:spcPts val="0"/>
              </a:spcAft>
              <a:buClr>
                <a:srgbClr val="0000FF"/>
              </a:buClr>
              <a:buSzPts val="1512"/>
              <a:buChar char="•"/>
            </a:pPr>
            <a:r>
              <a:rPr lang="en-US" sz="1512">
                <a:solidFill>
                  <a:srgbClr val="0000FF"/>
                </a:solidFill>
                <a:latin typeface="Verdana"/>
                <a:ea typeface="Verdana"/>
                <a:cs typeface="Verdana"/>
                <a:sym typeface="Verdana"/>
              </a:rPr>
              <a:t> </a:t>
            </a:r>
            <a:r>
              <a:rPr lang="en-US" sz="1512">
                <a:solidFill>
                  <a:srgbClr val="000000"/>
                </a:solidFill>
                <a:latin typeface="Calibri"/>
                <a:ea typeface="Calibri"/>
                <a:cs typeface="Calibri"/>
                <a:sym typeface="Calibri"/>
              </a:rPr>
              <a:t> </a:t>
            </a:r>
            <a:endParaRPr sz="3000">
              <a:solidFill>
                <a:srgbClr val="000000"/>
              </a:solidFill>
              <a:latin typeface="Calibri"/>
              <a:ea typeface="Calibri"/>
              <a:cs typeface="Calibri"/>
              <a:sym typeface="Calibri"/>
            </a:endParaRPr>
          </a:p>
          <a:p>
            <a:pPr marL="324074" lvl="0" indent="-204059" algn="l" rtl="0">
              <a:spcBef>
                <a:spcPts val="378"/>
              </a:spcBef>
              <a:spcAft>
                <a:spcPts val="0"/>
              </a:spcAft>
              <a:buNone/>
            </a:pPr>
            <a:endParaRPr sz="1890" b="1">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FF"/>
              </a:solidFill>
              <a:latin typeface="Verdana"/>
              <a:ea typeface="Verdana"/>
              <a:cs typeface="Verdana"/>
              <a:sym typeface="Verdana"/>
            </a:endParaRPr>
          </a:p>
          <a:p>
            <a:pPr marL="324074" lvl="0" indent="-240064" algn="l" rtl="0">
              <a:spcBef>
                <a:spcPts val="265"/>
              </a:spcBef>
              <a:spcAft>
                <a:spcPts val="0"/>
              </a:spcAft>
              <a:buNone/>
            </a:pPr>
            <a:endParaRPr sz="1323" b="1">
              <a:solidFill>
                <a:srgbClr val="0000FF"/>
              </a:solidFill>
              <a:latin typeface="Verdana"/>
              <a:ea typeface="Verdana"/>
              <a:cs typeface="Verdana"/>
              <a:sym typeface="Verdana"/>
            </a:endParaRPr>
          </a:p>
          <a:p>
            <a:pPr marL="324074" lvl="0" indent="-324074" algn="l" rtl="0">
              <a:spcBef>
                <a:spcPts val="302"/>
              </a:spcBef>
              <a:spcAft>
                <a:spcPts val="0"/>
              </a:spcAft>
              <a:buClr>
                <a:srgbClr val="0000FF"/>
              </a:buClr>
              <a:buSzPts val="1512"/>
              <a:buChar char="•"/>
            </a:pPr>
            <a:r>
              <a:rPr lang="en-US" sz="1512">
                <a:solidFill>
                  <a:srgbClr val="0000FF"/>
                </a:solidFill>
                <a:latin typeface="Verdana"/>
                <a:ea typeface="Verdana"/>
                <a:cs typeface="Verdana"/>
                <a:sym typeface="Verdana"/>
              </a:rPr>
              <a:t> </a:t>
            </a:r>
            <a:endParaRPr sz="1512">
              <a:solidFill>
                <a:srgbClr val="0000FF"/>
              </a:solidFill>
              <a:latin typeface="Verdana"/>
              <a:ea typeface="Verdana"/>
              <a:cs typeface="Verdana"/>
              <a:sym typeface="Verdana"/>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228062" algn="l" rtl="0">
              <a:spcBef>
                <a:spcPts val="302"/>
              </a:spcBef>
              <a:spcAft>
                <a:spcPts val="0"/>
              </a:spcAft>
              <a:buNone/>
            </a:pPr>
            <a:endParaRPr sz="1512">
              <a:solidFill>
                <a:srgbClr val="000000"/>
              </a:solidFill>
              <a:latin typeface="Calibri"/>
              <a:ea typeface="Calibri"/>
              <a:cs typeface="Calibri"/>
              <a:sym typeface="Calibri"/>
            </a:endParaRPr>
          </a:p>
          <a:p>
            <a:pPr marL="324074" lvl="0" indent="-324074" algn="l" rtl="0">
              <a:spcBef>
                <a:spcPts val="302"/>
              </a:spcBef>
              <a:spcAft>
                <a:spcPts val="0"/>
              </a:spcAft>
              <a:buClr>
                <a:srgbClr val="0070C0"/>
              </a:buClr>
              <a:buSzPts val="1512"/>
              <a:buChar char="•"/>
            </a:pPr>
            <a:r>
              <a:rPr lang="en-US" sz="1512">
                <a:solidFill>
                  <a:srgbClr val="0070C0"/>
                </a:solidFill>
                <a:latin typeface="Calibri"/>
                <a:ea typeface="Calibri"/>
                <a:cs typeface="Calibri"/>
                <a:sym typeface="Calibri"/>
              </a:rPr>
              <a:t>    </a:t>
            </a:r>
            <a:endParaRPr sz="1512">
              <a:solidFill>
                <a:srgbClr val="0070C0"/>
              </a:solidFill>
              <a:latin typeface="Calibri"/>
              <a:ea typeface="Calibri"/>
              <a:cs typeface="Calibri"/>
              <a:sym typeface="Calibri"/>
            </a:endParaRPr>
          </a:p>
          <a:p>
            <a:pPr marL="324074" lvl="0" indent="-133574" algn="l" rtl="0">
              <a:spcBef>
                <a:spcPts val="600"/>
              </a:spcBef>
              <a:spcAft>
                <a:spcPts val="0"/>
              </a:spcAft>
              <a:buNone/>
            </a:pPr>
            <a:endParaRPr sz="3000">
              <a:solidFill>
                <a:srgbClr val="000000"/>
              </a:solidFill>
              <a:latin typeface="Calibri"/>
              <a:ea typeface="Calibri"/>
              <a:cs typeface="Calibri"/>
              <a:sym typeface="Calibri"/>
            </a:endParaRPr>
          </a:p>
        </p:txBody>
      </p:sp>
      <p:sp>
        <p:nvSpPr>
          <p:cNvPr id="358" name="Google Shape;358;g1132eb304dd_0_274"/>
          <p:cNvSpPr/>
          <p:nvPr/>
        </p:nvSpPr>
        <p:spPr>
          <a:xfrm>
            <a:off x="422608" y="1136562"/>
            <a:ext cx="7776600" cy="41643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90">
                <a:solidFill>
                  <a:srgbClr val="0033CC"/>
                </a:solidFill>
                <a:latin typeface="Verdana"/>
                <a:ea typeface="Verdana"/>
                <a:cs typeface="Verdana"/>
                <a:sym typeface="Verdana"/>
              </a:rPr>
              <a:t>The value is much lower! This is because there wasn’t anything in the image section that responded to the </a:t>
            </a:r>
            <a:r>
              <a:rPr lang="en-US" sz="1890">
                <a:solidFill>
                  <a:srgbClr val="FF0000"/>
                </a:solidFill>
                <a:latin typeface="Verdana"/>
                <a:ea typeface="Verdana"/>
                <a:cs typeface="Verdana"/>
                <a:sym typeface="Verdana"/>
              </a:rPr>
              <a:t>curve detector filter</a:t>
            </a:r>
            <a:r>
              <a:rPr lang="en-US" sz="1890">
                <a:solidFill>
                  <a:srgbClr val="0033CC"/>
                </a:solidFill>
                <a:latin typeface="Verdana"/>
                <a:ea typeface="Verdana"/>
                <a:cs typeface="Verdana"/>
                <a:sym typeface="Verdana"/>
              </a:rPr>
              <a:t>. Remember, the output of this conv layer is an activation map. So, in the simple case of a one filter convolution (and if that filter is a curve detector), the activation map will show the areas in which there at mostly likely to be curves in the picture.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132eb304dd_0_277"/>
          <p:cNvSpPr txBox="1"/>
          <p:nvPr/>
        </p:nvSpPr>
        <p:spPr>
          <a:xfrm>
            <a:off x="932815" y="1263015"/>
            <a:ext cx="6775500" cy="3278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400" u="sng">
                <a:solidFill>
                  <a:srgbClr val="FF0000"/>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References</a:t>
            </a:r>
            <a:r>
              <a:rPr lang="en-US" sz="1400" u="sng">
                <a:solidFill>
                  <a:srgbClr val="0000FF"/>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 </a:t>
            </a:r>
            <a:endParaRPr/>
          </a:p>
          <a:p>
            <a:pPr marL="0" marR="0" lvl="0" indent="0" algn="just" rtl="0">
              <a:lnSpc>
                <a:spcPct val="150000"/>
              </a:lnSpc>
              <a:spcBef>
                <a:spcPts val="0"/>
              </a:spcBef>
              <a:spcAft>
                <a:spcPts val="0"/>
              </a:spcAft>
              <a:buNone/>
            </a:pPr>
            <a:r>
              <a:rPr lang="en-US" sz="1400" u="sng">
                <a:solidFill>
                  <a:srgbClr val="0000FF"/>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https://www.kdnuggets.com/2019/12/enabling-deep-learning-revolution.html</a:t>
            </a:r>
            <a:r>
              <a:rPr lang="en-US" sz="1400">
                <a:solidFill>
                  <a:srgbClr val="000000"/>
                </a:solidFill>
                <a:latin typeface="Verdana"/>
                <a:ea typeface="Verdana"/>
                <a:cs typeface="Verdana"/>
                <a:sym typeface="Verdana"/>
              </a:rPr>
              <a:t> </a:t>
            </a:r>
            <a:endParaRPr/>
          </a:p>
          <a:p>
            <a:pPr marL="0" marR="0" lvl="0" indent="0" algn="just" rtl="0">
              <a:lnSpc>
                <a:spcPct val="150000"/>
              </a:lnSpc>
              <a:spcBef>
                <a:spcPts val="0"/>
              </a:spcBef>
              <a:spcAft>
                <a:spcPts val="0"/>
              </a:spcAft>
              <a:buNone/>
            </a:pPr>
            <a:endParaRPr sz="14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400">
                <a:solidFill>
                  <a:srgbClr val="0000FF"/>
                </a:solidFill>
                <a:latin typeface="Verdana"/>
                <a:ea typeface="Verdana"/>
                <a:cs typeface="Verdana"/>
                <a:sym typeface="Verdana"/>
              </a:rPr>
              <a:t>https://adeshpande3.github.io/adeshpande3.github.io/A-Beginner's-Guide-To-Understanding-Convolutional-Neural-Networks/</a:t>
            </a:r>
            <a:endParaRPr/>
          </a:p>
          <a:p>
            <a:pPr marL="0" marR="0" lvl="0" indent="0" algn="just" rtl="0">
              <a:lnSpc>
                <a:spcPct val="150000"/>
              </a:lnSpc>
              <a:spcBef>
                <a:spcPts val="0"/>
              </a:spcBef>
              <a:spcAft>
                <a:spcPts val="0"/>
              </a:spcAft>
              <a:buNone/>
            </a:pPr>
            <a:endParaRPr sz="14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400">
                <a:solidFill>
                  <a:srgbClr val="0000FF"/>
                </a:solidFill>
                <a:latin typeface="Verdana"/>
                <a:ea typeface="Verdana"/>
                <a:cs typeface="Verdana"/>
                <a:sym typeface="Verdana"/>
              </a:rPr>
              <a:t>https://pydeeplearning.weebly.com/blog/basics-of-convolutional-neural-networks</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10ad235d320_0_45"/>
          <p:cNvSpPr/>
          <p:nvPr/>
        </p:nvSpPr>
        <p:spPr>
          <a:xfrm>
            <a:off x="198783" y="1128317"/>
            <a:ext cx="8163300" cy="5078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This strategy is called </a:t>
            </a:r>
            <a:r>
              <a:rPr lang="en-US" sz="1800" b="1" i="0" u="none" strike="noStrike" cap="none">
                <a:solidFill>
                  <a:srgbClr val="FF0000"/>
                </a:solidFill>
                <a:latin typeface="Verdana"/>
                <a:ea typeface="Verdana"/>
                <a:cs typeface="Verdana"/>
                <a:sym typeface="Verdana"/>
              </a:rPr>
              <a:t>Representation learning</a:t>
            </a:r>
            <a:r>
              <a:rPr lang="en-US" sz="1800" b="0" i="0" u="none" strike="noStrike" cap="none">
                <a:solidFill>
                  <a:srgbClr val="FF0000"/>
                </a:solidFill>
                <a:latin typeface="Verdana"/>
                <a:ea typeface="Verdana"/>
                <a:cs typeface="Verdana"/>
                <a:sym typeface="Verdana"/>
              </a:rPr>
              <a:t>, </a:t>
            </a:r>
            <a:r>
              <a:rPr lang="en-US" sz="1800" b="0" i="0" u="none" strike="noStrike" cap="none">
                <a:solidFill>
                  <a:srgbClr val="0000FF"/>
                </a:solidFill>
                <a:latin typeface="Verdana"/>
                <a:ea typeface="Verdana"/>
                <a:cs typeface="Verdana"/>
                <a:sym typeface="Verdana"/>
              </a:rPr>
              <a:t>and it is one of the primary foundations of deep learning, i.e. </a:t>
            </a:r>
            <a:r>
              <a:rPr lang="en-US" sz="1800" b="0" i="0" u="none" strike="noStrike" cap="none">
                <a:solidFill>
                  <a:srgbClr val="FF0000"/>
                </a:solidFill>
                <a:latin typeface="Verdana"/>
                <a:ea typeface="Verdana"/>
                <a:cs typeface="Verdana"/>
                <a:sym typeface="Verdana"/>
              </a:rPr>
              <a:t>the ability to detect features automatically from a dataset without human intervention</a:t>
            </a:r>
            <a:r>
              <a:rPr lang="en-US" sz="1800" b="0" i="0" u="none" strike="noStrike" cap="none">
                <a:solidFill>
                  <a:srgbClr val="0000FF"/>
                </a:solidFill>
                <a:latin typeface="Verdana"/>
                <a:ea typeface="Verdana"/>
                <a:cs typeface="Verdana"/>
                <a:sym typeface="Verdana"/>
              </a:rPr>
              <a:t>. Representation learning gives deep learning (and AI) the power to be disruptive. Not only can we learn representations through deep learning, but we can also </a:t>
            </a:r>
            <a:r>
              <a:rPr lang="en-US" sz="1800" b="0" i="0" u="none" strike="noStrike" cap="none">
                <a:solidFill>
                  <a:srgbClr val="FF0000"/>
                </a:solidFill>
                <a:latin typeface="Verdana"/>
                <a:ea typeface="Verdana"/>
                <a:cs typeface="Verdana"/>
                <a:sym typeface="Verdana"/>
              </a:rPr>
              <a:t>learn complex representations through a   hierarchy of more straightforward representations</a:t>
            </a:r>
            <a:r>
              <a:rPr lang="en-US" sz="1800" b="0" i="0" u="none" strike="noStrike" cap="none">
                <a:solidFill>
                  <a:srgbClr val="0000FF"/>
                </a:solidFill>
                <a:latin typeface="Verdana"/>
                <a:ea typeface="Verdana"/>
                <a:cs typeface="Verdana"/>
                <a:sym typeface="Verdana"/>
              </a:rPr>
              <a:t>. Representation learning is a compelling idea, and it underpins both deep learning and AI. The best-known examples of a deep learning network is the multi-layer perceptron(MLP)(explained in later sections).  The MLP comprises of multiple layers of neurons that use a supervised algorithm called </a:t>
            </a:r>
            <a:r>
              <a:rPr lang="en-US" sz="1800" b="1" i="0" u="none" strike="noStrike" cap="none">
                <a:solidFill>
                  <a:srgbClr val="FF0000"/>
                </a:solidFill>
                <a:latin typeface="Verdana"/>
                <a:ea typeface="Verdana"/>
                <a:cs typeface="Verdana"/>
                <a:sym typeface="Verdana"/>
              </a:rPr>
              <a:t>backpropagation</a:t>
            </a:r>
            <a:r>
              <a:rPr lang="en-US" sz="1800" b="0" i="0" u="none" strike="noStrike" cap="none">
                <a:solidFill>
                  <a:srgbClr val="0000FF"/>
                </a:solidFill>
                <a:latin typeface="Verdana"/>
                <a:ea typeface="Verdana"/>
                <a:cs typeface="Verdana"/>
                <a:sym typeface="Verdana"/>
              </a:rPr>
              <a:t> for training.</a:t>
            </a:r>
            <a:endParaRPr sz="1200" b="0" i="0" u="none" strike="noStrike" cap="none">
              <a:solidFill>
                <a:srgbClr val="0000FF"/>
              </a:solidFill>
              <a:latin typeface="Verdana"/>
              <a:ea typeface="Verdana"/>
              <a:cs typeface="Verdana"/>
              <a:sym typeface="Verdan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132eb304dd_0_93"/>
          <p:cNvSpPr/>
          <p:nvPr/>
        </p:nvSpPr>
        <p:spPr>
          <a:xfrm>
            <a:off x="896337" y="2699392"/>
            <a:ext cx="738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CNN layers – more detail </a:t>
            </a:r>
            <a:endParaRPr/>
          </a:p>
          <a:p>
            <a:pPr marL="0" marR="0" lvl="0" indent="0" algn="l" rtl="0">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32eb304dd_0_96"/>
          <p:cNvSpPr txBox="1"/>
          <p:nvPr/>
        </p:nvSpPr>
        <p:spPr>
          <a:xfrm>
            <a:off x="932815" y="1104265"/>
            <a:ext cx="6775500" cy="4525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Comparison of Different Layers</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There are three types of layers in a convolutional neural network: </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convolutional layer</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pooling layer, and </a:t>
            </a:r>
            <a:endParaRPr/>
          </a:p>
          <a:p>
            <a:pPr marL="342900" marR="0" lvl="0" indent="-342900" algn="just" rtl="0">
              <a:lnSpc>
                <a:spcPct val="150000"/>
              </a:lnSpc>
              <a:spcBef>
                <a:spcPts val="0"/>
              </a:spcBef>
              <a:spcAft>
                <a:spcPts val="0"/>
              </a:spcAft>
              <a:buClr>
                <a:srgbClr val="0000FF"/>
              </a:buClr>
              <a:buSzPts val="1800"/>
              <a:buFont typeface="Verdana"/>
              <a:buAutoNum type="arabicParenR"/>
            </a:pPr>
            <a:r>
              <a:rPr lang="en-US" sz="1800">
                <a:solidFill>
                  <a:srgbClr val="0000FF"/>
                </a:solidFill>
                <a:latin typeface="Verdana"/>
                <a:ea typeface="Verdana"/>
                <a:cs typeface="Verdana"/>
                <a:sym typeface="Verdana"/>
              </a:rPr>
              <a:t>fully connected layer.</a:t>
            </a:r>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Each of these layers has different parameters that can be optimized and performs a different task on the input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g1132eb304dd_0_99"/>
          <p:cNvPicPr preferRelativeResize="0"/>
          <p:nvPr/>
        </p:nvPicPr>
        <p:blipFill rotWithShape="1">
          <a:blip r:embed="rId3">
            <a:alphaModFix/>
          </a:blip>
          <a:srcRect/>
          <a:stretch/>
        </p:blipFill>
        <p:spPr>
          <a:xfrm>
            <a:off x="1054735" y="1178560"/>
            <a:ext cx="6530975" cy="4455795"/>
          </a:xfrm>
          <a:prstGeom prst="rect">
            <a:avLst/>
          </a:prstGeom>
          <a:noFill/>
          <a:ln>
            <a:noFill/>
          </a:ln>
        </p:spPr>
      </p:pic>
      <p:sp>
        <p:nvSpPr>
          <p:cNvPr id="379" name="Google Shape;379;g1132eb304dd_0_99"/>
          <p:cNvSpPr txBox="1"/>
          <p:nvPr/>
        </p:nvSpPr>
        <p:spPr>
          <a:xfrm>
            <a:off x="2400935" y="4223067"/>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
        <p:nvSpPr>
          <p:cNvPr id="380" name="Google Shape;380;g1132eb304dd_0_99"/>
          <p:cNvSpPr txBox="1"/>
          <p:nvPr/>
        </p:nvSpPr>
        <p:spPr>
          <a:xfrm>
            <a:off x="836720" y="5848300"/>
            <a:ext cx="7446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00FF"/>
                </a:solidFill>
                <a:latin typeface="Calibri"/>
                <a:ea typeface="Calibri"/>
                <a:cs typeface="Calibri"/>
                <a:sym typeface="Calibri"/>
              </a:rPr>
              <a:t>https://towardsdatascience.com/simple-introduction-to-convolutional-neural-networks-cdf8d3077bac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g1132eb304dd_0_102"/>
          <p:cNvPicPr preferRelativeResize="0"/>
          <p:nvPr/>
        </p:nvPicPr>
        <p:blipFill rotWithShape="1">
          <a:blip r:embed="rId3">
            <a:alphaModFix/>
          </a:blip>
          <a:srcRect/>
          <a:stretch/>
        </p:blipFill>
        <p:spPr>
          <a:xfrm>
            <a:off x="1138555" y="1163955"/>
            <a:ext cx="5821045" cy="3919855"/>
          </a:xfrm>
          <a:prstGeom prst="rect">
            <a:avLst/>
          </a:prstGeom>
          <a:noFill/>
          <a:ln>
            <a:noFill/>
          </a:ln>
        </p:spPr>
      </p:pic>
      <p:sp>
        <p:nvSpPr>
          <p:cNvPr id="386" name="Google Shape;386;g1132eb304dd_0_102"/>
          <p:cNvSpPr txBox="1"/>
          <p:nvPr/>
        </p:nvSpPr>
        <p:spPr>
          <a:xfrm>
            <a:off x="2129472" y="4370705"/>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
        <p:nvSpPr>
          <p:cNvPr id="387" name="Google Shape;387;g1132eb304dd_0_102"/>
          <p:cNvSpPr txBox="1"/>
          <p:nvPr/>
        </p:nvSpPr>
        <p:spPr>
          <a:xfrm>
            <a:off x="943252" y="5320259"/>
            <a:ext cx="7446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00FF"/>
                </a:solidFill>
                <a:latin typeface="Calibri"/>
                <a:ea typeface="Calibri"/>
                <a:cs typeface="Calibri"/>
                <a:sym typeface="Calibri"/>
              </a:rPr>
              <a:t>https://towardsdatascience.com/simple-introduction-to-convolutional-neural-networks-cdf8d3077bac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g1132eb304dd_0_105"/>
          <p:cNvPicPr preferRelativeResize="0"/>
          <p:nvPr/>
        </p:nvPicPr>
        <p:blipFill rotWithShape="1">
          <a:blip r:embed="rId3">
            <a:alphaModFix/>
          </a:blip>
          <a:srcRect/>
          <a:stretch/>
        </p:blipFill>
        <p:spPr>
          <a:xfrm>
            <a:off x="1214755" y="1199515"/>
            <a:ext cx="5655310" cy="3912870"/>
          </a:xfrm>
          <a:prstGeom prst="rect">
            <a:avLst/>
          </a:prstGeom>
          <a:noFill/>
          <a:ln>
            <a:noFill/>
          </a:ln>
        </p:spPr>
      </p:pic>
      <p:sp>
        <p:nvSpPr>
          <p:cNvPr id="393" name="Google Shape;393;g1132eb304dd_0_105"/>
          <p:cNvSpPr txBox="1"/>
          <p:nvPr/>
        </p:nvSpPr>
        <p:spPr>
          <a:xfrm>
            <a:off x="943252" y="5320259"/>
            <a:ext cx="7446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00FF"/>
                </a:solidFill>
                <a:latin typeface="Calibri"/>
                <a:ea typeface="Calibri"/>
                <a:cs typeface="Calibri"/>
                <a:sym typeface="Calibri"/>
              </a:rPr>
              <a:t>https://towardsdatascience.com/simple-introduction-to-convolutional-neural-networks-cdf8d3077bac</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132eb304dd_0_108"/>
          <p:cNvSpPr txBox="1"/>
          <p:nvPr/>
        </p:nvSpPr>
        <p:spPr>
          <a:xfrm>
            <a:off x="932815" y="1129665"/>
            <a:ext cx="6775500" cy="3694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CNN is a combination of two basic building blocks:</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1.The Convolution Block — Consists of the Convolution Layer and the Pooling Layer. This layer forms the essential component of Feature-Extraction</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2.The Fully Connected Block — Consists of a fully connected simple neural network architecture. This layer performs the task of Classification based on the input from the convolutional block.</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a:solidFill>
                <a:srgbClr val="0000FF"/>
              </a:solidFill>
              <a:latin typeface="Verdana"/>
              <a:ea typeface="Verdana"/>
              <a:cs typeface="Verdana"/>
              <a:sym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132eb304dd_0_111"/>
          <p:cNvSpPr txBox="1"/>
          <p:nvPr/>
        </p:nvSpPr>
        <p:spPr>
          <a:xfrm>
            <a:off x="932815" y="812165"/>
            <a:ext cx="6775500" cy="1616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For example, let us take the picture of this curve. We take this as a sample feature that we will try to recognize, i.e., determine whether it is present in an image.</a:t>
            </a:r>
            <a:endParaRPr sz="1800">
              <a:solidFill>
                <a:srgbClr val="0000FF"/>
              </a:solidFill>
              <a:latin typeface="Verdana"/>
              <a:ea typeface="Verdana"/>
              <a:cs typeface="Verdana"/>
              <a:sym typeface="Verdana"/>
            </a:endParaRPr>
          </a:p>
        </p:txBody>
      </p:sp>
      <p:pic>
        <p:nvPicPr>
          <p:cNvPr id="404" name="Google Shape;404;g1132eb304dd_0_111"/>
          <p:cNvPicPr preferRelativeResize="0"/>
          <p:nvPr/>
        </p:nvPicPr>
        <p:blipFill rotWithShape="1">
          <a:blip r:embed="rId3">
            <a:alphaModFix/>
          </a:blip>
          <a:srcRect/>
          <a:stretch/>
        </p:blipFill>
        <p:spPr>
          <a:xfrm>
            <a:off x="1336040" y="2717800"/>
            <a:ext cx="6024880" cy="3406140"/>
          </a:xfrm>
          <a:prstGeom prst="rect">
            <a:avLst/>
          </a:prstGeom>
          <a:noFill/>
          <a:ln>
            <a:noFill/>
          </a:ln>
        </p:spPr>
      </p:pic>
      <p:sp>
        <p:nvSpPr>
          <p:cNvPr id="405" name="Google Shape;405;g1132eb304dd_0_111"/>
          <p:cNvSpPr txBox="1"/>
          <p:nvPr/>
        </p:nvSpPr>
        <p:spPr>
          <a:xfrm>
            <a:off x="1681797" y="4437380"/>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132eb304dd_0_114"/>
          <p:cNvSpPr txBox="1"/>
          <p:nvPr/>
        </p:nvSpPr>
        <p:spPr>
          <a:xfrm>
            <a:off x="932815" y="837565"/>
            <a:ext cx="67755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0000FF"/>
                </a:solidFill>
                <a:latin typeface="Verdana"/>
                <a:ea typeface="Verdana"/>
                <a:cs typeface="Verdana"/>
                <a:sym typeface="Verdana"/>
              </a:rPr>
              <a:t>POOLING LAYER:</a:t>
            </a:r>
            <a:endParaRPr sz="180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Pooling layer consist of performing the process of extracting a particular value from a set of values, usually the max value or the average value of all the values. This reduces the size of the output matrix. </a:t>
            </a:r>
            <a:endParaRPr/>
          </a:p>
        </p:txBody>
      </p:sp>
      <p:pic>
        <p:nvPicPr>
          <p:cNvPr id="411" name="Google Shape;411;g1132eb304dd_0_114"/>
          <p:cNvPicPr preferRelativeResize="0"/>
          <p:nvPr/>
        </p:nvPicPr>
        <p:blipFill rotWithShape="1">
          <a:blip r:embed="rId3">
            <a:alphaModFix/>
          </a:blip>
          <a:srcRect/>
          <a:stretch/>
        </p:blipFill>
        <p:spPr>
          <a:xfrm>
            <a:off x="2391410" y="3006090"/>
            <a:ext cx="3857625" cy="3124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g1132eb304dd_0_117"/>
          <p:cNvPicPr preferRelativeResize="0"/>
          <p:nvPr/>
        </p:nvPicPr>
        <p:blipFill rotWithShape="1">
          <a:blip r:embed="rId3">
            <a:alphaModFix/>
          </a:blip>
          <a:srcRect/>
          <a:stretch/>
        </p:blipFill>
        <p:spPr>
          <a:xfrm>
            <a:off x="1583055" y="2386965"/>
            <a:ext cx="5276215" cy="3639820"/>
          </a:xfrm>
          <a:prstGeom prst="rect">
            <a:avLst/>
          </a:prstGeom>
          <a:noFill/>
          <a:ln>
            <a:noFill/>
          </a:ln>
        </p:spPr>
      </p:pic>
      <p:sp>
        <p:nvSpPr>
          <p:cNvPr id="417" name="Google Shape;417;g1132eb304dd_0_117"/>
          <p:cNvSpPr txBox="1"/>
          <p:nvPr/>
        </p:nvSpPr>
        <p:spPr>
          <a:xfrm>
            <a:off x="2296160" y="4408805"/>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
        <p:nvSpPr>
          <p:cNvPr id="418" name="Google Shape;418;g1132eb304dd_0_117"/>
          <p:cNvSpPr txBox="1"/>
          <p:nvPr/>
        </p:nvSpPr>
        <p:spPr>
          <a:xfrm>
            <a:off x="932815" y="875665"/>
            <a:ext cx="67755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The rows are concatenated to form a long feature vector. If multiple input layers are present, its rows are also concatenated to form an even longer feature vector.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g1132eb304dd_0_120"/>
          <p:cNvPicPr preferRelativeResize="0"/>
          <p:nvPr/>
        </p:nvPicPr>
        <p:blipFill rotWithShape="1">
          <a:blip r:embed="rId3">
            <a:alphaModFix/>
          </a:blip>
          <a:srcRect/>
          <a:stretch/>
        </p:blipFill>
        <p:spPr>
          <a:xfrm>
            <a:off x="414206" y="1252876"/>
            <a:ext cx="7957437" cy="4171380"/>
          </a:xfrm>
          <a:prstGeom prst="rect">
            <a:avLst/>
          </a:prstGeom>
          <a:noFill/>
          <a:ln>
            <a:noFill/>
          </a:ln>
        </p:spPr>
      </p:pic>
      <p:sp>
        <p:nvSpPr>
          <p:cNvPr id="424" name="Google Shape;424;g1132eb304dd_0_120"/>
          <p:cNvSpPr txBox="1"/>
          <p:nvPr/>
        </p:nvSpPr>
        <p:spPr>
          <a:xfrm>
            <a:off x="579268" y="5671335"/>
            <a:ext cx="77037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a:solidFill>
                  <a:srgbClr val="0000FF"/>
                </a:solidFill>
                <a:latin typeface="Calibri"/>
                <a:ea typeface="Calibri"/>
                <a:cs typeface="Calibri"/>
                <a:sym typeface="Calibri"/>
              </a:rPr>
              <a:t>https://towardsdatascience.com/basics-of-the-classic-cnn-a3dce1225add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132eb304dd_0_9"/>
          <p:cNvSpPr/>
          <p:nvPr/>
        </p:nvSpPr>
        <p:spPr>
          <a:xfrm>
            <a:off x="391111" y="882629"/>
            <a:ext cx="8163300" cy="56322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00" b="0" i="0" u="none" strike="noStrike" cap="none">
                <a:solidFill>
                  <a:srgbClr val="0000FF"/>
                </a:solidFill>
                <a:latin typeface="Verdana"/>
                <a:ea typeface="Verdana"/>
                <a:cs typeface="Verdana"/>
                <a:sym typeface="Verdana"/>
              </a:rPr>
              <a:t>We can think of </a:t>
            </a:r>
            <a:r>
              <a:rPr lang="en-US" sz="1800" b="0" i="0" u="none" strike="noStrike" cap="none">
                <a:solidFill>
                  <a:srgbClr val="FF0000"/>
                </a:solidFill>
                <a:latin typeface="Verdana"/>
                <a:ea typeface="Verdana"/>
                <a:cs typeface="Verdana"/>
                <a:sym typeface="Verdana"/>
              </a:rPr>
              <a:t>MLP as a mathematical function mapping </a:t>
            </a:r>
            <a:r>
              <a:rPr lang="en-US" sz="1800" b="0" i="0" u="none" strike="noStrike" cap="none">
                <a:solidFill>
                  <a:srgbClr val="0000FF"/>
                </a:solidFill>
                <a:latin typeface="Verdana"/>
                <a:ea typeface="Verdana"/>
                <a:cs typeface="Verdana"/>
                <a:sym typeface="Verdana"/>
              </a:rPr>
              <a:t>some set of inputs to some set of outputs</a:t>
            </a:r>
            <a:r>
              <a:rPr lang="en-US" sz="1800" b="0" i="0" u="none" strike="noStrike" cap="none">
                <a:solidFill>
                  <a:srgbClr val="FF0000"/>
                </a:solidFill>
                <a:latin typeface="Verdana"/>
                <a:ea typeface="Verdana"/>
                <a:cs typeface="Verdana"/>
                <a:sym typeface="Verdana"/>
              </a:rPr>
              <a:t>. However, this single function can be seen as a hierarchy comprising of multiple sub-functions</a:t>
            </a:r>
            <a:r>
              <a:rPr lang="en-US" sz="1800" b="0" i="0" u="none" strike="noStrike" cap="none">
                <a:solidFill>
                  <a:srgbClr val="0000FF"/>
                </a:solidFill>
                <a:latin typeface="Verdana"/>
                <a:ea typeface="Verdana"/>
                <a:cs typeface="Verdana"/>
                <a:sym typeface="Verdana"/>
              </a:rPr>
              <a:t>.  Each layer can be seen as implementing a </a:t>
            </a:r>
            <a:r>
              <a:rPr lang="en-US" sz="1800" b="0" i="0" u="none" strike="noStrike" cap="none">
                <a:solidFill>
                  <a:srgbClr val="FF0000"/>
                </a:solidFill>
                <a:latin typeface="Verdana"/>
                <a:ea typeface="Verdana"/>
                <a:cs typeface="Verdana"/>
                <a:sym typeface="Verdana"/>
              </a:rPr>
              <a:t>sub-function,</a:t>
            </a:r>
            <a:r>
              <a:rPr lang="en-US" sz="1800" b="0" i="0" u="none" strike="noStrike" cap="none">
                <a:solidFill>
                  <a:srgbClr val="0000FF"/>
                </a:solidFill>
                <a:latin typeface="Verdana"/>
                <a:ea typeface="Verdana"/>
                <a:cs typeface="Verdana"/>
                <a:sym typeface="Verdana"/>
              </a:rPr>
              <a:t> and the </a:t>
            </a:r>
            <a:r>
              <a:rPr lang="en-US" sz="1800" b="0" i="0" u="none" strike="noStrike" cap="none">
                <a:solidFill>
                  <a:srgbClr val="FF0000"/>
                </a:solidFill>
                <a:latin typeface="Verdana"/>
                <a:ea typeface="Verdana"/>
                <a:cs typeface="Verdana"/>
                <a:sym typeface="Verdana"/>
              </a:rPr>
              <a:t>subsequent layers build upon the outputs of the previous input</a:t>
            </a:r>
            <a:r>
              <a:rPr lang="en-US" sz="1800" b="0" i="0" u="none" strike="noStrike" cap="none">
                <a:solidFill>
                  <a:srgbClr val="0000FF"/>
                </a:solidFill>
                <a:latin typeface="Verdana"/>
                <a:ea typeface="Verdana"/>
                <a:cs typeface="Verdana"/>
                <a:sym typeface="Verdana"/>
              </a:rPr>
              <a:t>. The technique is called </a:t>
            </a:r>
            <a:r>
              <a:rPr lang="en-US" sz="1800" b="0" i="0" u="none" strike="noStrike" cap="none">
                <a:solidFill>
                  <a:srgbClr val="FF0000"/>
                </a:solidFill>
                <a:latin typeface="Verdana"/>
                <a:ea typeface="Verdana"/>
                <a:cs typeface="Verdana"/>
                <a:sym typeface="Verdana"/>
              </a:rPr>
              <a:t>deep learning </a:t>
            </a:r>
            <a:r>
              <a:rPr lang="en-US" sz="1800" b="0" i="0" u="none" strike="noStrike" cap="none">
                <a:solidFill>
                  <a:srgbClr val="0000FF"/>
                </a:solidFill>
                <a:latin typeface="Verdana"/>
                <a:ea typeface="Verdana"/>
                <a:cs typeface="Verdana"/>
                <a:sym typeface="Verdana"/>
              </a:rPr>
              <a:t>because of the presence of </a:t>
            </a:r>
            <a:r>
              <a:rPr lang="en-US" sz="1800" b="0" i="0" u="none" strike="noStrike" cap="none">
                <a:solidFill>
                  <a:srgbClr val="FF0000"/>
                </a:solidFill>
                <a:latin typeface="Verdana"/>
                <a:ea typeface="Verdana"/>
                <a:cs typeface="Verdana"/>
                <a:sym typeface="Verdana"/>
              </a:rPr>
              <a:t>multiple layers</a:t>
            </a:r>
            <a:r>
              <a:rPr lang="en-US" sz="1800" b="0" i="0" u="none" strike="noStrike" cap="none">
                <a:solidFill>
                  <a:srgbClr val="0000FF"/>
                </a:solidFill>
                <a:latin typeface="Verdana"/>
                <a:ea typeface="Verdana"/>
                <a:cs typeface="Verdana"/>
                <a:sym typeface="Verdana"/>
              </a:rPr>
              <a:t>. </a:t>
            </a:r>
            <a:r>
              <a:rPr lang="en-US" sz="1800" b="1" i="1" u="none" strike="noStrike" cap="none">
                <a:solidFill>
                  <a:srgbClr val="FF0000"/>
                </a:solidFill>
                <a:latin typeface="Verdana"/>
                <a:ea typeface="Verdana"/>
                <a:cs typeface="Verdana"/>
                <a:sym typeface="Verdana"/>
              </a:rPr>
              <a:t>We specify the inputs and the outputs</a:t>
            </a:r>
            <a:r>
              <a:rPr lang="en-US" sz="1800" b="1" i="1" u="none" strike="noStrike" cap="none">
                <a:solidFill>
                  <a:srgbClr val="0000FF"/>
                </a:solidFill>
                <a:latin typeface="Verdana"/>
                <a:ea typeface="Verdana"/>
                <a:cs typeface="Verdana"/>
                <a:sym typeface="Verdana"/>
              </a:rPr>
              <a:t>, but the architectures of the interim layers are not defined. </a:t>
            </a:r>
            <a:r>
              <a:rPr lang="en-US" sz="1800" b="0" i="0" u="none" strike="noStrike" cap="none">
                <a:solidFill>
                  <a:srgbClr val="0000FF"/>
                </a:solidFill>
                <a:latin typeface="Verdana"/>
                <a:ea typeface="Verdana"/>
                <a:cs typeface="Verdana"/>
                <a:sym typeface="Verdana"/>
              </a:rPr>
              <a:t>The machine learns the structure of the intermediate layers as part of the training process.   </a:t>
            </a:r>
            <a:endParaRPr sz="1600" b="0" i="0" u="none" strike="noStrike" cap="none">
              <a:solidFill>
                <a:srgbClr val="0000FF"/>
              </a:solidFill>
              <a:latin typeface="Verdana"/>
              <a:ea typeface="Verdana"/>
              <a:cs typeface="Verdana"/>
              <a:sym typeface="Verdan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132eb304dd_0_123"/>
          <p:cNvSpPr/>
          <p:nvPr/>
        </p:nvSpPr>
        <p:spPr>
          <a:xfrm>
            <a:off x="733182" y="1878513"/>
            <a:ext cx="6614400" cy="124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0000FF"/>
                </a:solidFill>
                <a:latin typeface="Verdana"/>
                <a:ea typeface="Verdana"/>
                <a:cs typeface="Verdana"/>
                <a:sym typeface="Verdana"/>
              </a:rPr>
              <a:t>Simple Introduction to Convolutional Neural Networks - Matthew Stewart, PhD Researcher</a:t>
            </a:r>
            <a:endParaRPr/>
          </a:p>
          <a:p>
            <a:pPr marL="0" marR="0" lvl="0" indent="0" algn="l" rtl="0">
              <a:spcBef>
                <a:spcPts val="0"/>
              </a:spcBef>
              <a:spcAft>
                <a:spcPts val="0"/>
              </a:spcAft>
              <a:buNone/>
            </a:pPr>
            <a:endParaRPr sz="1100">
              <a:solidFill>
                <a:srgbClr val="0000FF"/>
              </a:solidFill>
              <a:latin typeface="Verdana"/>
              <a:ea typeface="Verdana"/>
              <a:cs typeface="Verdana"/>
              <a:sym typeface="Verdana"/>
            </a:endParaRPr>
          </a:p>
          <a:p>
            <a:pPr marL="0" marR="0" lvl="0" indent="0" algn="l" rtl="0">
              <a:spcBef>
                <a:spcPts val="0"/>
              </a:spcBef>
              <a:spcAft>
                <a:spcPts val="0"/>
              </a:spcAft>
              <a:buNone/>
            </a:pPr>
            <a:r>
              <a:rPr lang="en-US" sz="1100">
                <a:solidFill>
                  <a:srgbClr val="0000FF"/>
                </a:solidFill>
                <a:latin typeface="Verdana"/>
                <a:ea typeface="Verdana"/>
                <a:cs typeface="Verdana"/>
                <a:sym typeface="Verdana"/>
              </a:rPr>
              <a:t>An introduction to Convolutional Neural Networks - Christopher Thomas BSc Hons. MIAP</a:t>
            </a:r>
            <a:endParaRPr/>
          </a:p>
          <a:p>
            <a:pPr marL="0" marR="0" lvl="0" indent="0" algn="l" rtl="0">
              <a:spcBef>
                <a:spcPts val="0"/>
              </a:spcBef>
              <a:spcAft>
                <a:spcPts val="0"/>
              </a:spcAft>
              <a:buNone/>
            </a:pPr>
            <a:endParaRPr sz="1100">
              <a:solidFill>
                <a:srgbClr val="0000FF"/>
              </a:solidFill>
              <a:latin typeface="Verdana"/>
              <a:ea typeface="Verdana"/>
              <a:cs typeface="Verdana"/>
              <a:sym typeface="Verdana"/>
            </a:endParaRPr>
          </a:p>
          <a:p>
            <a:pPr marL="0" marR="0" lvl="0" indent="0" algn="l" rtl="0">
              <a:spcBef>
                <a:spcPts val="0"/>
              </a:spcBef>
              <a:spcAft>
                <a:spcPts val="0"/>
              </a:spcAft>
              <a:buNone/>
            </a:pPr>
            <a:r>
              <a:rPr lang="en-US" sz="1100">
                <a:solidFill>
                  <a:srgbClr val="0000FF"/>
                </a:solidFill>
                <a:latin typeface="Verdana"/>
                <a:ea typeface="Verdana"/>
                <a:cs typeface="Verdana"/>
                <a:sym typeface="Verdana"/>
              </a:rPr>
              <a:t>A Basic Introduction to Convolutional Neural Network - Himadri Sankar Chatterjee</a:t>
            </a:r>
            <a:endParaRPr/>
          </a:p>
          <a:p>
            <a:pPr marL="0" marR="0" lvl="0" indent="0" algn="ctr" rtl="0">
              <a:spcBef>
                <a:spcPts val="0"/>
              </a:spcBef>
              <a:spcAft>
                <a:spcPts val="0"/>
              </a:spcAft>
              <a:buNone/>
            </a:pPr>
            <a:endParaRPr sz="2000" b="1">
              <a:solidFill>
                <a:srgbClr val="C00000"/>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132eb304dd_0_126"/>
          <p:cNvSpPr/>
          <p:nvPr/>
        </p:nvSpPr>
        <p:spPr>
          <a:xfrm>
            <a:off x="265043" y="1038959"/>
            <a:ext cx="8057400" cy="4837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2400" b="1">
                <a:solidFill>
                  <a:srgbClr val="C00000"/>
                </a:solidFill>
                <a:latin typeface="Verdana"/>
                <a:ea typeface="Verdana"/>
                <a:cs typeface="Verdana"/>
                <a:sym typeface="Verdana"/>
              </a:rPr>
              <a:t>Temporal considerations - RNN/LSTM</a:t>
            </a:r>
            <a:endParaRPr/>
          </a:p>
          <a:p>
            <a:pPr marL="0" marR="0" lvl="0" indent="0" algn="just" rtl="0">
              <a:lnSpc>
                <a:spcPct val="150000"/>
              </a:lnSpc>
              <a:spcBef>
                <a:spcPts val="0"/>
              </a:spcBef>
              <a:spcAft>
                <a:spcPts val="0"/>
              </a:spcAft>
              <a:buNone/>
            </a:pPr>
            <a:r>
              <a:rPr lang="en-US" sz="1800">
                <a:solidFill>
                  <a:srgbClr val="0000FF"/>
                </a:solidFill>
                <a:latin typeface="Verdana"/>
                <a:ea typeface="Verdana"/>
                <a:cs typeface="Verdana"/>
                <a:sym typeface="Verdana"/>
              </a:rPr>
              <a:t>In the previous section, we saw how CNNs manage spatial relationships. In this section, we will see how Recurrent Neural Networks (RNNs) work with temporal relationships in the data. </a:t>
            </a:r>
            <a:r>
              <a:rPr lang="en-US" sz="1800">
                <a:solidFill>
                  <a:srgbClr val="FF0000"/>
                </a:solidFill>
                <a:latin typeface="Verdana"/>
                <a:ea typeface="Verdana"/>
                <a:cs typeface="Verdana"/>
                <a:sym typeface="Verdana"/>
              </a:rPr>
              <a:t>In a traditional neural network model(MLP), we assume that all inputs (and outputs) are independent of each other. </a:t>
            </a:r>
            <a:r>
              <a:rPr lang="en-US" sz="1800">
                <a:solidFill>
                  <a:srgbClr val="0000FF"/>
                </a:solidFill>
                <a:latin typeface="Verdana"/>
                <a:ea typeface="Verdana"/>
                <a:cs typeface="Verdana"/>
                <a:sym typeface="Verdana"/>
              </a:rPr>
              <a:t>However, that is not true for some applications. For example, MLPs lose spatial information (which is catered to by CNNs). However, they also lose temporal information, i.e. </a:t>
            </a:r>
            <a:r>
              <a:rPr lang="en-US" sz="1800">
                <a:solidFill>
                  <a:srgbClr val="FF0000"/>
                </a:solidFill>
                <a:latin typeface="Verdana"/>
                <a:ea typeface="Verdana"/>
                <a:cs typeface="Verdana"/>
                <a:sym typeface="Verdana"/>
              </a:rPr>
              <a:t>sequence data</a:t>
            </a:r>
            <a:r>
              <a:rPr lang="en-US" sz="1800">
                <a:solidFill>
                  <a:srgbClr val="0000FF"/>
                </a:solidFill>
                <a:latin typeface="Verdana"/>
                <a:ea typeface="Verdana"/>
                <a:cs typeface="Verdana"/>
                <a:sym typeface="Verdana"/>
              </a:rPr>
              <a:t>. For example, in sequence prediction and language translation, the order of the words is important if you want to predict the next word. </a:t>
            </a:r>
            <a:endParaRPr sz="1700">
              <a:solidFill>
                <a:srgbClr val="0000FF"/>
              </a:solidFill>
              <a:latin typeface="Verdana"/>
              <a:ea typeface="Verdana"/>
              <a:cs typeface="Verdana"/>
              <a:sym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132eb304dd_0_129"/>
          <p:cNvSpPr/>
          <p:nvPr/>
        </p:nvSpPr>
        <p:spPr>
          <a:xfrm>
            <a:off x="199265" y="975627"/>
            <a:ext cx="8229000" cy="1754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rgbClr val="0000FF"/>
                </a:solidFill>
                <a:latin typeface="Verdana"/>
                <a:ea typeface="Verdana"/>
                <a:cs typeface="Verdana"/>
                <a:sym typeface="Verdana"/>
              </a:rPr>
              <a:t>To manage this, we need a type of neural network called Recurrent neural networks. In recurrent neural networks(RNN), the RNN performs the same task for every element of a sequence and the output at each </a:t>
            </a:r>
            <a:r>
              <a:rPr lang="en-US" sz="1800">
                <a:solidFill>
                  <a:srgbClr val="FF0000"/>
                </a:solidFill>
                <a:latin typeface="Verdana"/>
                <a:ea typeface="Verdana"/>
                <a:cs typeface="Verdana"/>
                <a:sym typeface="Verdana"/>
              </a:rPr>
              <a:t>element also depends on the previous computations.  Because of this characteristic </a:t>
            </a:r>
            <a:r>
              <a:rPr lang="en-US" sz="1800">
                <a:solidFill>
                  <a:srgbClr val="0000FF"/>
                </a:solidFill>
                <a:latin typeface="Verdana"/>
                <a:ea typeface="Verdana"/>
                <a:cs typeface="Verdana"/>
                <a:sym typeface="Verdana"/>
              </a:rPr>
              <a:t>(the ability to use the outputs from previous calculations), RNN can be considered to have a “memory”. </a:t>
            </a:r>
            <a:endParaRPr sz="1700">
              <a:solidFill>
                <a:srgbClr val="0000FF"/>
              </a:solidFill>
              <a:latin typeface="Verdana"/>
              <a:ea typeface="Verdana"/>
              <a:cs typeface="Verdana"/>
              <a:sym typeface="Verdana"/>
            </a:endParaRPr>
          </a:p>
        </p:txBody>
      </p:sp>
      <p:pic>
        <p:nvPicPr>
          <p:cNvPr id="440" name="Google Shape;440;g1132eb304dd_0_129"/>
          <p:cNvPicPr preferRelativeResize="0"/>
          <p:nvPr/>
        </p:nvPicPr>
        <p:blipFill rotWithShape="1">
          <a:blip r:embed="rId3">
            <a:alphaModFix/>
          </a:blip>
          <a:srcRect/>
          <a:stretch/>
        </p:blipFill>
        <p:spPr>
          <a:xfrm>
            <a:off x="1439410" y="2857362"/>
            <a:ext cx="6034816" cy="2761560"/>
          </a:xfrm>
          <a:prstGeom prst="rect">
            <a:avLst/>
          </a:prstGeom>
          <a:noFill/>
          <a:ln>
            <a:noFill/>
          </a:ln>
        </p:spPr>
      </p:pic>
      <p:sp>
        <p:nvSpPr>
          <p:cNvPr id="441" name="Google Shape;441;g1132eb304dd_0_129"/>
          <p:cNvSpPr/>
          <p:nvPr/>
        </p:nvSpPr>
        <p:spPr>
          <a:xfrm>
            <a:off x="199265" y="5866470"/>
            <a:ext cx="2542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Image source:  Wikipedia</a:t>
            </a:r>
            <a:endParaRPr sz="1700">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132eb304dd_0_132"/>
          <p:cNvSpPr/>
          <p:nvPr/>
        </p:nvSpPr>
        <p:spPr>
          <a:xfrm>
            <a:off x="265526" y="1301849"/>
            <a:ext cx="8096700" cy="38796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00">
                <a:solidFill>
                  <a:srgbClr val="0000FF"/>
                </a:solidFill>
                <a:latin typeface="Verdana"/>
                <a:ea typeface="Verdana"/>
                <a:cs typeface="Verdana"/>
                <a:sym typeface="Verdana"/>
              </a:rPr>
              <a:t>The most commonly used type of RNNs are LSTMs (Long Short-Term Memory), which are much better at capturing long-term dependencies in sequences. Training a RNN is similar to training a traditional Neural Network through backpropagation. However, RNNs share parameters across all time steps in the network. Hence, instead of using Backpropagation, we use a technique called Backpropagation through time.  </a:t>
            </a:r>
            <a:endParaRPr sz="1600">
              <a:solidFill>
                <a:srgbClr val="0000FF"/>
              </a:solidFill>
              <a:latin typeface="Verdana"/>
              <a:ea typeface="Verdana"/>
              <a:cs typeface="Verdana"/>
              <a:sym typeface="Verdan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g1132eb304dd_0_135"/>
          <p:cNvPicPr preferRelativeResize="0"/>
          <p:nvPr/>
        </p:nvPicPr>
        <p:blipFill rotWithShape="1">
          <a:blip r:embed="rId3">
            <a:alphaModFix/>
          </a:blip>
          <a:srcRect/>
          <a:stretch/>
        </p:blipFill>
        <p:spPr>
          <a:xfrm>
            <a:off x="680960" y="1273833"/>
            <a:ext cx="7278843" cy="3935684"/>
          </a:xfrm>
          <a:prstGeom prst="rect">
            <a:avLst/>
          </a:prstGeom>
          <a:noFill/>
          <a:ln>
            <a:noFill/>
          </a:ln>
        </p:spPr>
      </p:pic>
      <p:sp>
        <p:nvSpPr>
          <p:cNvPr id="452" name="Google Shape;452;g1132eb304dd_0_135"/>
          <p:cNvSpPr/>
          <p:nvPr/>
        </p:nvSpPr>
        <p:spPr>
          <a:xfrm>
            <a:off x="356938" y="5588174"/>
            <a:ext cx="3154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LSTM – image source Wikipedia</a:t>
            </a:r>
            <a:endParaRPr sz="1700">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132eb304dd_0_138"/>
          <p:cNvSpPr/>
          <p:nvPr/>
        </p:nvSpPr>
        <p:spPr>
          <a:xfrm>
            <a:off x="464309" y="1656728"/>
            <a:ext cx="7818300" cy="2736900"/>
          </a:xfrm>
          <a:prstGeom prst="rect">
            <a:avLst/>
          </a:prstGeom>
          <a:noFill/>
          <a:ln>
            <a:noFill/>
          </a:ln>
        </p:spPr>
        <p:txBody>
          <a:bodyPr spcFirstLastPara="1" wrap="square" lIns="91425" tIns="45700" rIns="91425" bIns="45700" anchor="t" anchorCtr="0">
            <a:noAutofit/>
          </a:bodyPr>
          <a:lstStyle/>
          <a:p>
            <a:pPr marL="0" marR="0" lvl="0" indent="0" algn="just" rtl="0">
              <a:lnSpc>
                <a:spcPct val="250000"/>
              </a:lnSpc>
              <a:spcBef>
                <a:spcPts val="0"/>
              </a:spcBef>
              <a:spcAft>
                <a:spcPts val="0"/>
              </a:spcAft>
              <a:buNone/>
            </a:pPr>
            <a:r>
              <a:rPr lang="en-US" sz="1800" b="1">
                <a:solidFill>
                  <a:srgbClr val="0000FF"/>
                </a:solidFill>
                <a:latin typeface="Verdana"/>
                <a:ea typeface="Verdana"/>
                <a:cs typeface="Verdana"/>
                <a:sym typeface="Verdana"/>
              </a:rPr>
              <a:t>LSTM networks</a:t>
            </a:r>
            <a:r>
              <a:rPr lang="en-US" sz="1800">
                <a:solidFill>
                  <a:srgbClr val="0000FF"/>
                </a:solidFill>
                <a:latin typeface="Verdana"/>
                <a:ea typeface="Verdana"/>
                <a:cs typeface="Verdana"/>
                <a:sym typeface="Verdana"/>
              </a:rPr>
              <a:t> are a type of RNNs which use a different function to compute the hidden state. The memory in LSTMs are called </a:t>
            </a:r>
            <a:r>
              <a:rPr lang="en-US" sz="1800" i="1">
                <a:solidFill>
                  <a:srgbClr val="0000FF"/>
                </a:solidFill>
                <a:latin typeface="Verdana"/>
                <a:ea typeface="Verdana"/>
                <a:cs typeface="Verdana"/>
                <a:sym typeface="Verdana"/>
              </a:rPr>
              <a:t>cells</a:t>
            </a:r>
            <a:r>
              <a:rPr lang="en-US" sz="1800">
                <a:solidFill>
                  <a:srgbClr val="0000FF"/>
                </a:solidFill>
                <a:latin typeface="Verdana"/>
                <a:ea typeface="Verdana"/>
                <a:cs typeface="Verdana"/>
                <a:sym typeface="Verdana"/>
              </a:rPr>
              <a:t> which function as black boxes that take as input the previous state. LSTMs are designed to manage long sequences. </a:t>
            </a:r>
            <a:endParaRPr sz="1600">
              <a:solidFill>
                <a:srgbClr val="0000FF"/>
              </a:solidFill>
              <a:latin typeface="Verdana"/>
              <a:ea typeface="Verdana"/>
              <a:cs typeface="Verdana"/>
              <a:sym typeface="Verdan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g1132eb304dd_0_141"/>
          <p:cNvPicPr preferRelativeResize="0"/>
          <p:nvPr/>
        </p:nvPicPr>
        <p:blipFill rotWithShape="1">
          <a:blip r:embed="rId3">
            <a:alphaModFix/>
          </a:blip>
          <a:srcRect/>
          <a:stretch/>
        </p:blipFill>
        <p:spPr>
          <a:xfrm>
            <a:off x="479832" y="1505964"/>
            <a:ext cx="7705378" cy="331461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1132eb304dd_0_144"/>
          <p:cNvSpPr/>
          <p:nvPr/>
        </p:nvSpPr>
        <p:spPr>
          <a:xfrm>
            <a:off x="721237" y="2656408"/>
            <a:ext cx="78582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rgbClr val="C00000"/>
                </a:solidFill>
                <a:latin typeface="Calibri"/>
                <a:ea typeface="Calibri"/>
                <a:cs typeface="Calibri"/>
                <a:sym typeface="Calibri"/>
              </a:rPr>
              <a:t>Steps for building a model in Keras</a:t>
            </a:r>
            <a:endParaRPr sz="2800" b="1">
              <a:solidFill>
                <a:srgbClr val="C0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1132eb304dd_0_147"/>
          <p:cNvSpPr txBox="1"/>
          <p:nvPr/>
        </p:nvSpPr>
        <p:spPr>
          <a:xfrm>
            <a:off x="314325" y="1071562"/>
            <a:ext cx="8134500" cy="4094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We can </a:t>
            </a:r>
            <a:r>
              <a:rPr lang="en-US" sz="2000" b="0" i="0" u="none">
                <a:solidFill>
                  <a:srgbClr val="FF0000"/>
                </a:solidFill>
                <a:latin typeface="Verdana"/>
                <a:ea typeface="Verdana"/>
                <a:cs typeface="Verdana"/>
                <a:sym typeface="Verdana"/>
              </a:rPr>
              <a:t>summarize</a:t>
            </a:r>
            <a:r>
              <a:rPr lang="en-US" sz="2000" b="0" i="0" u="none">
                <a:solidFill>
                  <a:srgbClr val="0000FF"/>
                </a:solidFill>
                <a:latin typeface="Verdana"/>
                <a:ea typeface="Verdana"/>
                <a:cs typeface="Verdana"/>
                <a:sym typeface="Verdana"/>
              </a:rPr>
              <a:t> the construction  of deep learning models in Keras as follows:</a:t>
            </a:r>
            <a:endParaRPr/>
          </a:p>
          <a:p>
            <a:pPr marL="0" marR="0" lvl="0" indent="0" algn="just" rtl="0">
              <a:lnSpc>
                <a:spcPct val="100000"/>
              </a:lnSpc>
              <a:spcBef>
                <a:spcPts val="0"/>
              </a:spcBef>
              <a:spcAft>
                <a:spcPts val="0"/>
              </a:spcAft>
              <a:buClr>
                <a:srgbClr val="000000"/>
              </a:buClr>
              <a:buSzPts val="2000"/>
              <a:buFont typeface="Arial"/>
              <a:buNone/>
            </a:pPr>
            <a:endParaRPr sz="2000" b="0" i="0" u="none">
              <a:solidFill>
                <a:srgbClr val="0000FF"/>
              </a:solidFill>
              <a:latin typeface="Verdana"/>
              <a:ea typeface="Verdana"/>
              <a:cs typeface="Verdana"/>
              <a:sym typeface="Verdana"/>
            </a:endParaRPr>
          </a:p>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1. </a:t>
            </a:r>
            <a:r>
              <a:rPr lang="en-US" sz="2000" b="0" i="0" u="none">
                <a:solidFill>
                  <a:srgbClr val="FF0000"/>
                </a:solidFill>
                <a:latin typeface="Verdana"/>
                <a:ea typeface="Verdana"/>
                <a:cs typeface="Verdana"/>
                <a:sym typeface="Verdana"/>
              </a:rPr>
              <a:t>Define your model</a:t>
            </a:r>
            <a:r>
              <a:rPr lang="en-US" sz="2000" b="0" i="0" u="none">
                <a:solidFill>
                  <a:srgbClr val="0000FF"/>
                </a:solidFill>
                <a:latin typeface="Verdana"/>
                <a:ea typeface="Verdana"/>
                <a:cs typeface="Verdana"/>
                <a:sym typeface="Verdana"/>
              </a:rPr>
              <a:t>. Create  a Sequential model and add configured layers.</a:t>
            </a:r>
            <a:endParaRPr/>
          </a:p>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2. </a:t>
            </a:r>
            <a:r>
              <a:rPr lang="en-US" sz="2000" b="0" i="0" u="none">
                <a:solidFill>
                  <a:srgbClr val="FF0000"/>
                </a:solidFill>
                <a:latin typeface="Verdana"/>
                <a:ea typeface="Verdana"/>
                <a:cs typeface="Verdana"/>
                <a:sym typeface="Verdana"/>
              </a:rPr>
              <a:t>Compile your model</a:t>
            </a:r>
            <a:r>
              <a:rPr lang="en-US" sz="2000" b="0" i="0" u="none">
                <a:solidFill>
                  <a:srgbClr val="0000FF"/>
                </a:solidFill>
                <a:latin typeface="Verdana"/>
                <a:ea typeface="Verdana"/>
                <a:cs typeface="Verdana"/>
                <a:sym typeface="Verdana"/>
              </a:rPr>
              <a:t>.  Specify loss function  and  optimizers  and  call the  compile()</a:t>
            </a:r>
            <a:endParaRPr/>
          </a:p>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function on the model.</a:t>
            </a:r>
            <a:endParaRPr/>
          </a:p>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3. </a:t>
            </a:r>
            <a:r>
              <a:rPr lang="en-US" sz="2000" b="0" i="0" u="none">
                <a:solidFill>
                  <a:srgbClr val="FF0000"/>
                </a:solidFill>
                <a:latin typeface="Verdana"/>
                <a:ea typeface="Verdana"/>
                <a:cs typeface="Verdana"/>
                <a:sym typeface="Verdana"/>
              </a:rPr>
              <a:t>Fit your model</a:t>
            </a:r>
            <a:r>
              <a:rPr lang="en-US" sz="2000" b="0" i="0" u="none">
                <a:solidFill>
                  <a:srgbClr val="0000FF"/>
                </a:solidFill>
                <a:latin typeface="Verdana"/>
                <a:ea typeface="Verdana"/>
                <a:cs typeface="Verdana"/>
                <a:sym typeface="Verdana"/>
              </a:rPr>
              <a:t>. Train  the model on a sample of data  by calling the fit() function on the model.</a:t>
            </a:r>
            <a:endParaRPr/>
          </a:p>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4. </a:t>
            </a:r>
            <a:r>
              <a:rPr lang="en-US" sz="2000" b="0" i="0" u="none">
                <a:solidFill>
                  <a:srgbClr val="FF0000"/>
                </a:solidFill>
                <a:latin typeface="Verdana"/>
                <a:ea typeface="Verdana"/>
                <a:cs typeface="Verdana"/>
                <a:sym typeface="Verdana"/>
              </a:rPr>
              <a:t>Make predictions</a:t>
            </a:r>
            <a:r>
              <a:rPr lang="en-US" sz="2000" b="0" i="0" u="none">
                <a:solidFill>
                  <a:srgbClr val="0000FF"/>
                </a:solidFill>
                <a:latin typeface="Verdana"/>
                <a:ea typeface="Verdana"/>
                <a:cs typeface="Verdana"/>
                <a:sym typeface="Verdana"/>
              </a:rPr>
              <a:t>.   Use the  model  to  generate  predictions on new data  by  calling functions such as evaluate() or predict() on the model.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1132eb304dd_0_150"/>
          <p:cNvSpPr txBox="1"/>
          <p:nvPr/>
        </p:nvSpPr>
        <p:spPr>
          <a:xfrm>
            <a:off x="355600" y="990600"/>
            <a:ext cx="8072400" cy="2555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C00000"/>
              </a:buClr>
              <a:buSzPts val="500"/>
              <a:buFont typeface="Verdana"/>
              <a:buNone/>
            </a:pPr>
            <a:r>
              <a:rPr lang="en-US" sz="2000" b="1" i="0" u="none">
                <a:solidFill>
                  <a:srgbClr val="C00000"/>
                </a:solidFill>
                <a:latin typeface="Verdana"/>
                <a:ea typeface="Verdana"/>
                <a:cs typeface="Verdana"/>
                <a:sym typeface="Verdana"/>
              </a:rPr>
              <a:t>The first example of Keras code</a:t>
            </a:r>
            <a:endParaRPr/>
          </a:p>
          <a:p>
            <a:pPr marL="0" marR="0" lvl="0" indent="0" algn="just" rtl="0">
              <a:lnSpc>
                <a:spcPct val="100000"/>
              </a:lnSpc>
              <a:spcBef>
                <a:spcPts val="0"/>
              </a:spcBef>
              <a:spcAft>
                <a:spcPts val="0"/>
              </a:spcAft>
              <a:buClr>
                <a:srgbClr val="000000"/>
              </a:buClr>
              <a:buSzPts val="2000"/>
              <a:buFont typeface="Arial"/>
              <a:buNone/>
            </a:pPr>
            <a:endParaRPr sz="2000" b="0" i="0" u="none">
              <a:solidFill>
                <a:srgbClr val="0000FF"/>
              </a:solidFill>
              <a:latin typeface="Verdana"/>
              <a:ea typeface="Verdana"/>
              <a:cs typeface="Verdana"/>
              <a:sym typeface="Verdana"/>
            </a:endParaRPr>
          </a:p>
          <a:p>
            <a:pPr marL="0" marR="0" lvl="0" indent="0" algn="just"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The initial building block of Keras is a model, and the simplest model is called </a:t>
            </a:r>
            <a:r>
              <a:rPr lang="en-US" sz="2000" b="0" i="0" u="none">
                <a:solidFill>
                  <a:srgbClr val="FF0000"/>
                </a:solidFill>
                <a:latin typeface="Verdana"/>
                <a:ea typeface="Verdana"/>
                <a:cs typeface="Verdana"/>
                <a:sym typeface="Verdana"/>
              </a:rPr>
              <a:t>sequential</a:t>
            </a:r>
            <a:r>
              <a:rPr lang="en-US" sz="2000" b="0" i="0" u="none">
                <a:solidFill>
                  <a:srgbClr val="0000FF"/>
                </a:solidFill>
                <a:latin typeface="Verdana"/>
                <a:ea typeface="Verdana"/>
                <a:cs typeface="Verdana"/>
                <a:sym typeface="Verdana"/>
              </a:rPr>
              <a:t>. </a:t>
            </a:r>
            <a:r>
              <a:rPr lang="en-US" sz="2000" b="0" i="0" u="none">
                <a:solidFill>
                  <a:srgbClr val="FF0000"/>
                </a:solidFill>
                <a:latin typeface="Verdana"/>
                <a:ea typeface="Verdana"/>
                <a:cs typeface="Verdana"/>
                <a:sym typeface="Verdana"/>
              </a:rPr>
              <a:t>A sequential Keras model is a linear pipeline (a stack) of neural networks layers</a:t>
            </a:r>
            <a:r>
              <a:rPr lang="en-US" sz="2000" b="0" i="0" u="none">
                <a:solidFill>
                  <a:srgbClr val="0000FF"/>
                </a:solidFill>
                <a:latin typeface="Verdana"/>
                <a:ea typeface="Verdana"/>
                <a:cs typeface="Verdana"/>
                <a:sym typeface="Verdana"/>
              </a:rPr>
              <a:t>. This code fragment defines a single layer with 12 artificial neurons, and it expects 8 input variables (also known as features):</a:t>
            </a:r>
            <a:endParaRPr/>
          </a:p>
        </p:txBody>
      </p:sp>
      <p:sp>
        <p:nvSpPr>
          <p:cNvPr id="478" name="Google Shape;478;g1132eb304dd_0_150"/>
          <p:cNvSpPr txBox="1"/>
          <p:nvPr/>
        </p:nvSpPr>
        <p:spPr>
          <a:xfrm>
            <a:off x="962421" y="3921124"/>
            <a:ext cx="68436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from  keras.models  import  Sequential model =  Sequential()</a:t>
            </a:r>
            <a:endParaRPr/>
          </a:p>
          <a:p>
            <a:pPr marL="0" marR="0" lvl="0" indent="0" algn="l" rtl="0">
              <a:lnSpc>
                <a:spcPct val="10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model.add(Dense(12, input_dim=8, kernel_initializer='random_uniform'))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1132eb304dd_0_12"/>
          <p:cNvSpPr/>
          <p:nvPr/>
        </p:nvSpPr>
        <p:spPr>
          <a:xfrm>
            <a:off x="357809" y="1417793"/>
            <a:ext cx="7964700" cy="3416400"/>
          </a:xfrm>
          <a:prstGeom prst="rect">
            <a:avLst/>
          </a:prstGeom>
          <a:noFill/>
          <a:ln>
            <a:noFill/>
          </a:ln>
        </p:spPr>
        <p:txBody>
          <a:bodyPr spcFirstLastPara="1" wrap="square" lIns="91425" tIns="45700" rIns="91425" bIns="45700" anchor="t" anchorCtr="0">
            <a:noAutofit/>
          </a:bodyPr>
          <a:lstStyle/>
          <a:p>
            <a:pPr marL="0" marR="0" lvl="0" indent="0" algn="just" rtl="0">
              <a:lnSpc>
                <a:spcPct val="200000"/>
              </a:lnSpc>
              <a:spcBef>
                <a:spcPts val="0"/>
              </a:spcBef>
              <a:spcAft>
                <a:spcPts val="0"/>
              </a:spcAft>
              <a:buNone/>
            </a:pPr>
            <a:r>
              <a:rPr lang="en-US" sz="1800" b="0" i="0" u="none" strike="noStrike" cap="none">
                <a:solidFill>
                  <a:srgbClr val="0000FF"/>
                </a:solidFill>
                <a:latin typeface="Verdana"/>
                <a:ea typeface="Verdana"/>
                <a:cs typeface="Verdana"/>
                <a:sym typeface="Verdana"/>
              </a:rPr>
              <a:t>Hence, we can see deep learning as a </a:t>
            </a:r>
            <a:r>
              <a:rPr lang="en-US" sz="1800" b="0" i="0" u="none" strike="noStrike" cap="none">
                <a:solidFill>
                  <a:srgbClr val="FF0000"/>
                </a:solidFill>
                <a:latin typeface="Verdana"/>
                <a:ea typeface="Verdana"/>
                <a:cs typeface="Verdana"/>
                <a:sym typeface="Verdana"/>
              </a:rPr>
              <a:t>specific kind of machine learning that achieves impressive results by learning the representation of concepts through a hierarchy of sub-concepts</a:t>
            </a:r>
            <a:r>
              <a:rPr lang="en-US" sz="1800" b="0" i="0" u="none" strike="noStrike" cap="none">
                <a:solidFill>
                  <a:srgbClr val="0000FF"/>
                </a:solidFill>
                <a:latin typeface="Verdana"/>
                <a:ea typeface="Verdana"/>
                <a:cs typeface="Verdana"/>
                <a:sym typeface="Verdana"/>
              </a:rPr>
              <a:t>. In other words, the concept is supervised only at the higher level (ex: cat or dog), but the sub-concepts and their hierarchy are learned on their own. For example, a cat has whiskers, fur etc.</a:t>
            </a:r>
            <a:endParaRPr sz="1600" b="0" i="0" u="none" strike="noStrike" cap="none">
              <a:solidFill>
                <a:srgbClr val="0000FF"/>
              </a:solidFill>
              <a:latin typeface="Verdana"/>
              <a:ea typeface="Verdana"/>
              <a:cs typeface="Verdana"/>
              <a:sym typeface="Verdan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10ad235d320_0_6"/>
          <p:cNvSpPr txBox="1"/>
          <p:nvPr/>
        </p:nvSpPr>
        <p:spPr>
          <a:xfrm>
            <a:off x="344071" y="1069988"/>
            <a:ext cx="8258100" cy="41097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C00000"/>
              </a:buClr>
              <a:buSzPts val="450"/>
              <a:buFont typeface="Verdana"/>
              <a:buNone/>
            </a:pPr>
            <a:r>
              <a:rPr lang="en-US" sz="1800" b="1" i="0" u="none">
                <a:solidFill>
                  <a:srgbClr val="C00000"/>
                </a:solidFill>
                <a:latin typeface="Verdana"/>
                <a:ea typeface="Verdana"/>
                <a:cs typeface="Verdana"/>
                <a:sym typeface="Verdana"/>
              </a:rPr>
              <a:t>A real example — recognizing handwritten digits</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we will build a network that can recognize handwritten numbers.</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For achieving this goal, we use </a:t>
            </a:r>
            <a:r>
              <a:rPr lang="en-US" sz="1800" b="0" i="0" u="none">
                <a:solidFill>
                  <a:srgbClr val="FF0000"/>
                </a:solidFill>
                <a:latin typeface="Verdana"/>
                <a:ea typeface="Verdana"/>
                <a:cs typeface="Verdana"/>
                <a:sym typeface="Verdana"/>
              </a:rPr>
              <a:t>MNIST - MNIST is like the hello world of Deep Learning</a:t>
            </a:r>
            <a:endParaRPr sz="1800" b="0" i="0" u="none">
              <a:solidFill>
                <a:srgbClr val="0000FF"/>
              </a:solidFill>
              <a:latin typeface="Verdana"/>
              <a:ea typeface="Verdana"/>
              <a:cs typeface="Verdana"/>
              <a:sym typeface="Verdana"/>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a database of handwritten digits made up of </a:t>
            </a:r>
            <a:r>
              <a:rPr lang="en-US" sz="1800" b="0" i="0" u="none">
                <a:solidFill>
                  <a:srgbClr val="FF0000"/>
                </a:solidFill>
                <a:latin typeface="Verdana"/>
                <a:ea typeface="Verdana"/>
                <a:cs typeface="Verdana"/>
                <a:sym typeface="Verdana"/>
              </a:rPr>
              <a:t>a training set of 60,000 examples and a test set of 10,000 examples. </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The training examples are annotated by humans with the correct answer. </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For instance, if the handwritten digit is the number three, then</a:t>
            </a:r>
            <a:endParaRPr/>
          </a:p>
          <a:p>
            <a:pPr marL="0" marR="0" lvl="0" indent="0" algn="just" rtl="0">
              <a:lnSpc>
                <a:spcPct val="150000"/>
              </a:lnSpc>
              <a:spcBef>
                <a:spcPts val="0"/>
              </a:spcBef>
              <a:spcAft>
                <a:spcPts val="0"/>
              </a:spcAft>
              <a:buClr>
                <a:srgbClr val="0000FF"/>
              </a:buClr>
              <a:buSzPts val="450"/>
              <a:buFont typeface="Verdana"/>
              <a:buNone/>
            </a:pPr>
            <a:r>
              <a:rPr lang="en-US" sz="1800" b="0" i="0" u="none">
                <a:solidFill>
                  <a:srgbClr val="0000FF"/>
                </a:solidFill>
                <a:latin typeface="Verdana"/>
                <a:ea typeface="Verdana"/>
                <a:cs typeface="Verdana"/>
                <a:sym typeface="Verdana"/>
              </a:rPr>
              <a:t>three is simply the label associated with that example.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132eb304dd_0_349"/>
          <p:cNvSpPr txBox="1"/>
          <p:nvPr/>
        </p:nvSpPr>
        <p:spPr>
          <a:xfrm>
            <a:off x="323850" y="1012825"/>
            <a:ext cx="80961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C00000"/>
              </a:buClr>
              <a:buSzPts val="350"/>
              <a:buFont typeface="Verdana"/>
              <a:buNone/>
            </a:pPr>
            <a:r>
              <a:rPr lang="en-US" sz="1400" b="0" i="0" u="none">
                <a:solidFill>
                  <a:srgbClr val="C00000"/>
                </a:solidFill>
                <a:latin typeface="Verdana"/>
                <a:ea typeface="Verdana"/>
                <a:cs typeface="Verdana"/>
                <a:sym typeface="Verdana"/>
              </a:rPr>
              <a:t>https://www.tensorflow.org/get_started/mnist/beginners</a:t>
            </a:r>
            <a:endParaRPr/>
          </a:p>
        </p:txBody>
      </p:sp>
      <p:pic>
        <p:nvPicPr>
          <p:cNvPr id="489" name="Google Shape;489;g1132eb304dd_0_349" descr="https://www.tensorflow.org/images/MNIST-Matrix.png"/>
          <p:cNvPicPr preferRelativeResize="0"/>
          <p:nvPr/>
        </p:nvPicPr>
        <p:blipFill rotWithShape="1">
          <a:blip r:embed="rId3">
            <a:alphaModFix/>
          </a:blip>
          <a:srcRect/>
          <a:stretch/>
        </p:blipFill>
        <p:spPr>
          <a:xfrm>
            <a:off x="323850" y="1625600"/>
            <a:ext cx="4651702" cy="2133066"/>
          </a:xfrm>
          <a:prstGeom prst="rect">
            <a:avLst/>
          </a:prstGeom>
          <a:noFill/>
          <a:ln>
            <a:noFill/>
          </a:ln>
        </p:spPr>
      </p:pic>
      <p:sp>
        <p:nvSpPr>
          <p:cNvPr id="490" name="Google Shape;490;g1132eb304dd_0_349"/>
          <p:cNvSpPr txBox="1"/>
          <p:nvPr/>
        </p:nvSpPr>
        <p:spPr>
          <a:xfrm>
            <a:off x="328612" y="3987800"/>
            <a:ext cx="8096100" cy="1323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Each image is 28 pixels by 28 pixels. We can interpret this as a big array of numbers. </a:t>
            </a:r>
            <a:r>
              <a:rPr lang="en-US" sz="2000" b="0" i="0" u="none">
                <a:solidFill>
                  <a:srgbClr val="FF0000"/>
                </a:solidFill>
                <a:latin typeface="Verdana"/>
                <a:ea typeface="Verdana"/>
                <a:cs typeface="Verdana"/>
                <a:sym typeface="Verdana"/>
              </a:rPr>
              <a:t>We can flatten this array into a vector of 28x28 = 784 numbers(reshaping an array).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1132eb304dd_0_352"/>
          <p:cNvSpPr txBox="1"/>
          <p:nvPr/>
        </p:nvSpPr>
        <p:spPr>
          <a:xfrm>
            <a:off x="374271" y="957830"/>
            <a:ext cx="80961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C00000"/>
              </a:buClr>
              <a:buSzPts val="350"/>
              <a:buFont typeface="Verdana"/>
              <a:buNone/>
            </a:pPr>
            <a:r>
              <a:rPr lang="en-US" sz="1400" b="0" i="0" u="none">
                <a:solidFill>
                  <a:srgbClr val="C00000"/>
                </a:solidFill>
                <a:latin typeface="Verdana"/>
                <a:ea typeface="Verdana"/>
                <a:cs typeface="Verdana"/>
                <a:sym typeface="Verdana"/>
              </a:rPr>
              <a:t>https://www.tensorflow.org/get_started/mnist/beginners</a:t>
            </a:r>
            <a:endParaRPr/>
          </a:p>
        </p:txBody>
      </p:sp>
      <p:pic>
        <p:nvPicPr>
          <p:cNvPr id="496" name="Google Shape;496;g1132eb304dd_0_352" descr="https://www.tensorflow.org/images/mnist-train-xs.png"/>
          <p:cNvPicPr preferRelativeResize="0"/>
          <p:nvPr/>
        </p:nvPicPr>
        <p:blipFill rotWithShape="1">
          <a:blip r:embed="rId3">
            <a:alphaModFix/>
          </a:blip>
          <a:srcRect/>
          <a:stretch/>
        </p:blipFill>
        <p:spPr>
          <a:xfrm>
            <a:off x="960120" y="1410335"/>
            <a:ext cx="4319906" cy="1918335"/>
          </a:xfrm>
          <a:prstGeom prst="rect">
            <a:avLst/>
          </a:prstGeom>
          <a:noFill/>
          <a:ln>
            <a:noFill/>
          </a:ln>
        </p:spPr>
      </p:pic>
      <p:sp>
        <p:nvSpPr>
          <p:cNvPr id="497" name="Google Shape;497;g1132eb304dd_0_352"/>
          <p:cNvSpPr txBox="1"/>
          <p:nvPr/>
        </p:nvSpPr>
        <p:spPr>
          <a:xfrm>
            <a:off x="355600" y="3357562"/>
            <a:ext cx="8096100" cy="2709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In the above, we thus have a tensor (an n-dimensional array) with a shape of [55000, 784]. The first dimension is an index into the list of images and the second dimension is the index for each pixel in each image. Each entry in the tensor is a pixel intensity between 0 and 1, for a particular pixel in a particular image.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1132eb304dd_0_355"/>
          <p:cNvSpPr txBox="1"/>
          <p:nvPr/>
        </p:nvSpPr>
        <p:spPr>
          <a:xfrm>
            <a:off x="2381885" y="4513580"/>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
        <p:nvSpPr>
          <p:cNvPr id="503" name="Google Shape;503;g1132eb304dd_0_355"/>
          <p:cNvSpPr txBox="1"/>
          <p:nvPr/>
        </p:nvSpPr>
        <p:spPr>
          <a:xfrm>
            <a:off x="756820" y="5085409"/>
            <a:ext cx="75261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a:solidFill>
                  <a:srgbClr val="0000FF"/>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https://www.jeremyjordan.me/intro-to-neural-networks/</a:t>
            </a:r>
            <a:endParaRPr sz="1200">
              <a:solidFill>
                <a:srgbClr val="0000FF"/>
              </a:solidFill>
              <a:latin typeface="Calibri"/>
              <a:ea typeface="Calibri"/>
              <a:cs typeface="Calibri"/>
              <a:sym typeface="Calibri"/>
            </a:endParaRPr>
          </a:p>
        </p:txBody>
      </p:sp>
      <p:pic>
        <p:nvPicPr>
          <p:cNvPr id="504" name="Google Shape;504;g1132eb304dd_0_355" descr="Screen-Shot-2017-11-07-at-12.32.19-PM"/>
          <p:cNvPicPr preferRelativeResize="0"/>
          <p:nvPr/>
        </p:nvPicPr>
        <p:blipFill rotWithShape="1">
          <a:blip r:embed="rId4">
            <a:alphaModFix/>
          </a:blip>
          <a:srcRect/>
          <a:stretch/>
        </p:blipFill>
        <p:spPr>
          <a:xfrm>
            <a:off x="756820" y="1308381"/>
            <a:ext cx="6723186" cy="348078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132eb304dd_0_358"/>
          <p:cNvSpPr txBox="1"/>
          <p:nvPr/>
        </p:nvSpPr>
        <p:spPr>
          <a:xfrm>
            <a:off x="374650" y="987425"/>
            <a:ext cx="80961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C00000"/>
              </a:buClr>
              <a:buSzPts val="350"/>
              <a:buFont typeface="Verdana"/>
              <a:buNone/>
            </a:pPr>
            <a:r>
              <a:rPr lang="en-US" sz="1400" b="0" i="0" u="none">
                <a:solidFill>
                  <a:srgbClr val="C00000"/>
                </a:solidFill>
                <a:latin typeface="Verdana"/>
                <a:ea typeface="Verdana"/>
                <a:cs typeface="Verdana"/>
                <a:sym typeface="Verdana"/>
              </a:rPr>
              <a:t>https://www.tensorflow.org/get_started/mnist/beginners</a:t>
            </a:r>
            <a:endParaRPr/>
          </a:p>
        </p:txBody>
      </p:sp>
      <p:pic>
        <p:nvPicPr>
          <p:cNvPr id="510" name="Google Shape;510;g1132eb304dd_0_358"/>
          <p:cNvPicPr preferRelativeResize="0"/>
          <p:nvPr/>
        </p:nvPicPr>
        <p:blipFill rotWithShape="1">
          <a:blip r:embed="rId3">
            <a:alphaModFix/>
          </a:blip>
          <a:srcRect/>
          <a:stretch/>
        </p:blipFill>
        <p:spPr>
          <a:xfrm>
            <a:off x="450850" y="1828799"/>
            <a:ext cx="7921082" cy="383819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g1132eb304dd_0_361"/>
          <p:cNvPicPr preferRelativeResize="0"/>
          <p:nvPr/>
        </p:nvPicPr>
        <p:blipFill rotWithShape="1">
          <a:blip r:embed="rId3">
            <a:alphaModFix/>
          </a:blip>
          <a:srcRect/>
          <a:stretch/>
        </p:blipFill>
        <p:spPr>
          <a:xfrm>
            <a:off x="1461770" y="1130935"/>
            <a:ext cx="5716905" cy="4394835"/>
          </a:xfrm>
          <a:prstGeom prst="rect">
            <a:avLst/>
          </a:prstGeom>
          <a:noFill/>
          <a:ln>
            <a:noFill/>
          </a:ln>
        </p:spPr>
      </p:pic>
      <p:sp>
        <p:nvSpPr>
          <p:cNvPr id="516" name="Google Shape;516;g1132eb304dd_0_361"/>
          <p:cNvSpPr txBox="1"/>
          <p:nvPr/>
        </p:nvSpPr>
        <p:spPr>
          <a:xfrm>
            <a:off x="3666807" y="3557905"/>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g1132eb304dd_0_364"/>
          <p:cNvPicPr preferRelativeResize="0"/>
          <p:nvPr/>
        </p:nvPicPr>
        <p:blipFill rotWithShape="1">
          <a:blip r:embed="rId3">
            <a:alphaModFix/>
          </a:blip>
          <a:srcRect/>
          <a:stretch/>
        </p:blipFill>
        <p:spPr>
          <a:xfrm>
            <a:off x="1292225" y="1122680"/>
            <a:ext cx="6055360" cy="4390390"/>
          </a:xfrm>
          <a:prstGeom prst="rect">
            <a:avLst/>
          </a:prstGeom>
          <a:noFill/>
          <a:ln>
            <a:noFill/>
          </a:ln>
        </p:spPr>
      </p:pic>
      <p:sp>
        <p:nvSpPr>
          <p:cNvPr id="522" name="Google Shape;522;g1132eb304dd_0_364"/>
          <p:cNvSpPr txBox="1"/>
          <p:nvPr/>
        </p:nvSpPr>
        <p:spPr>
          <a:xfrm>
            <a:off x="2381885" y="4589780"/>
            <a:ext cx="50799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a:solidFill>
                  <a:srgbClr val="000000"/>
                </a:solidFill>
                <a:latin typeface="Verdana"/>
                <a:ea typeface="Verdana"/>
                <a:cs typeface="Verdana"/>
                <a:sym typeface="Verdana"/>
              </a:rPr>
              <a:t> </a:t>
            </a:r>
            <a:endParaRPr sz="1700">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1132eb304dd_0_367"/>
          <p:cNvSpPr txBox="1"/>
          <p:nvPr/>
        </p:nvSpPr>
        <p:spPr>
          <a:xfrm>
            <a:off x="165100" y="973705"/>
            <a:ext cx="8389800" cy="5079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C00000"/>
              </a:buClr>
              <a:buSzPts val="600"/>
              <a:buFont typeface="Verdana"/>
              <a:buNone/>
            </a:pPr>
            <a:r>
              <a:rPr lang="en-US" sz="2400" b="1" i="0" u="none">
                <a:solidFill>
                  <a:srgbClr val="C00000"/>
                </a:solidFill>
                <a:latin typeface="Verdana"/>
                <a:ea typeface="Verdana"/>
                <a:cs typeface="Verdana"/>
                <a:sym typeface="Verdana"/>
              </a:rPr>
              <a:t>Defining a simple neural net in Keras</a:t>
            </a:r>
            <a:endParaRPr sz="2400" b="1" i="0" u="none">
              <a:solidFill>
                <a:srgbClr val="C00000"/>
              </a:solidFill>
              <a:latin typeface="Verdana"/>
              <a:ea typeface="Verdana"/>
              <a:cs typeface="Verdana"/>
              <a:sym typeface="Verdana"/>
            </a:endParaRPr>
          </a:p>
          <a:p>
            <a:pPr marL="0" marR="0" lvl="0" indent="0" algn="just" rtl="0">
              <a:lnSpc>
                <a:spcPct val="150000"/>
              </a:lnSpc>
              <a:spcBef>
                <a:spcPts val="0"/>
              </a:spcBef>
              <a:spcAft>
                <a:spcPts val="0"/>
              </a:spcAft>
              <a:buClr>
                <a:srgbClr val="FF0000"/>
              </a:buClr>
              <a:buSzPts val="450"/>
              <a:buFont typeface="Verdana"/>
              <a:buNone/>
            </a:pPr>
            <a:r>
              <a:rPr lang="en-US" sz="1800" b="0" i="0" u="none">
                <a:solidFill>
                  <a:srgbClr val="FF0000"/>
                </a:solidFill>
                <a:latin typeface="Verdana"/>
                <a:ea typeface="Verdana"/>
                <a:cs typeface="Verdana"/>
                <a:sym typeface="Verdana"/>
              </a:rPr>
              <a:t>We start with a very simple neural network and then progressively improve it.</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Keras provides suitable libraries to load the dataset and split it into training sets X_train, used for fine-tuning our net, and tests set X_test, used for assessing the performance. </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FF0000"/>
                </a:solidFill>
                <a:latin typeface="Verdana"/>
                <a:ea typeface="Verdana"/>
                <a:cs typeface="Verdana"/>
                <a:sym typeface="Verdana"/>
              </a:rPr>
              <a:t>Data is converted into float32 </a:t>
            </a:r>
            <a:r>
              <a:rPr lang="en-US" sz="1800" b="0" i="0" u="none">
                <a:solidFill>
                  <a:srgbClr val="0000FF"/>
                </a:solidFill>
                <a:latin typeface="Verdana"/>
                <a:ea typeface="Verdana"/>
                <a:cs typeface="Verdana"/>
                <a:sym typeface="Verdana"/>
              </a:rPr>
              <a:t>for supporting GPU computation and normalized to [0, 1]. </a:t>
            </a:r>
            <a:endParaRPr/>
          </a:p>
          <a:p>
            <a:pPr marL="0" marR="0" lvl="0" indent="-114300" algn="just" rtl="0">
              <a:lnSpc>
                <a:spcPct val="150000"/>
              </a:lnSpc>
              <a:spcBef>
                <a:spcPts val="0"/>
              </a:spcBef>
              <a:spcAft>
                <a:spcPts val="0"/>
              </a:spcAft>
              <a:buClr>
                <a:srgbClr val="0000FF"/>
              </a:buClr>
              <a:buSzPts val="1800"/>
              <a:buFont typeface="Arial"/>
              <a:buChar char="•"/>
            </a:pPr>
            <a:r>
              <a:rPr lang="en-US" sz="1800" b="0" i="0" u="none">
                <a:solidFill>
                  <a:srgbClr val="0000FF"/>
                </a:solidFill>
                <a:latin typeface="Verdana"/>
                <a:ea typeface="Verdana"/>
                <a:cs typeface="Verdana"/>
                <a:sym typeface="Verdana"/>
              </a:rPr>
              <a:t>In the simplest cases, </a:t>
            </a:r>
            <a:r>
              <a:rPr lang="en-US" sz="1800" b="1" i="0" u="none">
                <a:solidFill>
                  <a:srgbClr val="FF0000"/>
                </a:solidFill>
                <a:latin typeface="Verdana"/>
                <a:ea typeface="Verdana"/>
                <a:cs typeface="Verdana"/>
                <a:sym typeface="Verdana"/>
              </a:rPr>
              <a:t>normalization of ratings</a:t>
            </a:r>
            <a:r>
              <a:rPr lang="en-US" sz="1800" b="0" i="0" u="none">
                <a:solidFill>
                  <a:srgbClr val="0000FF"/>
                </a:solidFill>
                <a:latin typeface="Verdana"/>
                <a:ea typeface="Verdana"/>
                <a:cs typeface="Verdana"/>
                <a:sym typeface="Verdana"/>
              </a:rPr>
              <a:t> means adjusting values measured on different scales to a notionally common scale, often prior to averaging</a:t>
            </a:r>
            <a:endParaRPr/>
          </a:p>
          <a:p>
            <a:pPr marL="0" marR="0" lvl="0" indent="0" algn="l" rtl="0">
              <a:lnSpc>
                <a:spcPct val="100000"/>
              </a:lnSpc>
              <a:spcBef>
                <a:spcPts val="0"/>
              </a:spcBef>
              <a:spcAft>
                <a:spcPts val="0"/>
              </a:spcAft>
              <a:buClr>
                <a:srgbClr val="000000"/>
              </a:buClr>
              <a:buSzPts val="1800"/>
              <a:buFont typeface="Calibri"/>
              <a:buNone/>
            </a:pPr>
            <a:endParaRPr sz="1800" b="0" i="0" u="none">
              <a:solidFill>
                <a:srgbClr val="0000FF"/>
              </a:solidFill>
              <a:latin typeface="Verdana"/>
              <a:ea typeface="Verdana"/>
              <a:cs typeface="Verdana"/>
              <a:sym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1132eb304dd_0_370"/>
          <p:cNvSpPr txBox="1"/>
          <p:nvPr/>
        </p:nvSpPr>
        <p:spPr>
          <a:xfrm>
            <a:off x="190500" y="914400"/>
            <a:ext cx="8272500" cy="54798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0000FF"/>
              </a:buClr>
              <a:buSzPts val="2000"/>
              <a:buFont typeface="Arial"/>
              <a:buChar char="•"/>
            </a:pPr>
            <a:r>
              <a:rPr lang="en-US" sz="2000" b="0" i="0" u="none">
                <a:solidFill>
                  <a:srgbClr val="0000FF"/>
                </a:solidFill>
                <a:latin typeface="Verdana"/>
                <a:ea typeface="Verdana"/>
                <a:cs typeface="Verdana"/>
                <a:sym typeface="Verdana"/>
              </a:rPr>
              <a:t>The input layer has a neuron associated with each pixel in the image for a total of </a:t>
            </a:r>
            <a:r>
              <a:rPr lang="en-US" sz="2000" b="0" i="0" u="none">
                <a:solidFill>
                  <a:srgbClr val="FF0000"/>
                </a:solidFill>
                <a:latin typeface="Verdana"/>
                <a:ea typeface="Verdana"/>
                <a:cs typeface="Verdana"/>
                <a:sym typeface="Verdana"/>
              </a:rPr>
              <a:t>28 x 28 = 784 neurons, </a:t>
            </a:r>
            <a:r>
              <a:rPr lang="en-US" sz="2000" b="0" i="0" u="none">
                <a:solidFill>
                  <a:srgbClr val="0000FF"/>
                </a:solidFill>
                <a:latin typeface="Verdana"/>
                <a:ea typeface="Verdana"/>
                <a:cs typeface="Verdana"/>
                <a:sym typeface="Verdana"/>
              </a:rPr>
              <a:t>one for each pixel in the MNIST images.</a:t>
            </a:r>
            <a:endParaRPr/>
          </a:p>
          <a:p>
            <a:pPr marL="342900" marR="0" lvl="0" indent="-342900" algn="just" rtl="0">
              <a:lnSpc>
                <a:spcPct val="150000"/>
              </a:lnSpc>
              <a:spcBef>
                <a:spcPts val="0"/>
              </a:spcBef>
              <a:spcAft>
                <a:spcPts val="0"/>
              </a:spcAft>
              <a:buClr>
                <a:srgbClr val="FF0000"/>
              </a:buClr>
              <a:buSzPts val="2000"/>
              <a:buFont typeface="Arial"/>
              <a:buChar char="•"/>
            </a:pPr>
            <a:r>
              <a:rPr lang="en-US" sz="2000" b="0" i="0" u="none">
                <a:solidFill>
                  <a:srgbClr val="FF0000"/>
                </a:solidFill>
                <a:latin typeface="Verdana"/>
                <a:ea typeface="Verdana"/>
                <a:cs typeface="Verdana"/>
                <a:sym typeface="Verdana"/>
              </a:rPr>
              <a:t>Typically, the values associated with each pixel are normalized in the range [0, 1]</a:t>
            </a:r>
            <a:r>
              <a:rPr lang="en-US" sz="2000" b="0" i="0" u="none">
                <a:solidFill>
                  <a:srgbClr val="0000FF"/>
                </a:solidFill>
                <a:latin typeface="Verdana"/>
                <a:ea typeface="Verdana"/>
                <a:cs typeface="Verdana"/>
                <a:sym typeface="Verdana"/>
              </a:rPr>
              <a:t> (which means that the intensity of each pixel is divided by 255, the maximum intensity value). The output is 10 classes, one for each digit</a:t>
            </a:r>
            <a:endParaRPr/>
          </a:p>
          <a:p>
            <a:pPr marL="342900" marR="0" lvl="0" indent="-342900" algn="just" rtl="0">
              <a:lnSpc>
                <a:spcPct val="150000"/>
              </a:lnSpc>
              <a:spcBef>
                <a:spcPts val="0"/>
              </a:spcBef>
              <a:spcAft>
                <a:spcPts val="0"/>
              </a:spcAft>
              <a:buClr>
                <a:srgbClr val="FF0000"/>
              </a:buClr>
              <a:buSzPts val="2000"/>
              <a:buFont typeface="Arial"/>
              <a:buChar char="•"/>
            </a:pPr>
            <a:r>
              <a:rPr lang="en-US" sz="2000" b="0" i="0" u="none">
                <a:solidFill>
                  <a:srgbClr val="FF0000"/>
                </a:solidFill>
                <a:latin typeface="Verdana"/>
                <a:ea typeface="Verdana"/>
                <a:cs typeface="Verdana"/>
                <a:sym typeface="Verdana"/>
              </a:rPr>
              <a:t>The final layer is a single neuron with activation function softmax,</a:t>
            </a:r>
            <a:r>
              <a:rPr lang="en-US" sz="2000" b="0" i="0" u="none">
                <a:solidFill>
                  <a:srgbClr val="0000FF"/>
                </a:solidFill>
                <a:latin typeface="Verdana"/>
                <a:ea typeface="Verdana"/>
                <a:cs typeface="Verdana"/>
                <a:sym typeface="Verdana"/>
              </a:rPr>
              <a:t> which is a generalization of the sigmoid function. Softmax aggregates 10 answers provided by the previous layer with 10 neurons as a probability</a:t>
            </a:r>
            <a:endParaRPr/>
          </a:p>
          <a:p>
            <a:pPr marL="0" marR="0" lvl="0" indent="0" algn="l" rtl="0">
              <a:lnSpc>
                <a:spcPct val="100000"/>
              </a:lnSpc>
              <a:spcBef>
                <a:spcPts val="0"/>
              </a:spcBef>
              <a:spcAft>
                <a:spcPts val="0"/>
              </a:spcAft>
              <a:buClr>
                <a:srgbClr val="000000"/>
              </a:buClr>
              <a:buSzPts val="2000"/>
              <a:buFont typeface="Calibri"/>
              <a:buNone/>
            </a:pPr>
            <a:endParaRPr sz="2000" b="0" i="0" u="none">
              <a:solidFill>
                <a:srgbClr val="0000FF"/>
              </a:solidFill>
              <a:latin typeface="Verdana"/>
              <a:ea typeface="Verdana"/>
              <a:cs typeface="Verdana"/>
              <a:sym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10ad235d320_0_0"/>
          <p:cNvSpPr txBox="1"/>
          <p:nvPr/>
        </p:nvSpPr>
        <p:spPr>
          <a:xfrm>
            <a:off x="379757" y="986405"/>
            <a:ext cx="8001000" cy="5017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Once we define the model, we have </a:t>
            </a:r>
            <a:r>
              <a:rPr lang="en-US" sz="2000" b="0" i="0" u="none">
                <a:solidFill>
                  <a:srgbClr val="FF0000"/>
                </a:solidFill>
                <a:latin typeface="Verdana"/>
                <a:ea typeface="Verdana"/>
                <a:cs typeface="Verdana"/>
                <a:sym typeface="Verdana"/>
              </a:rPr>
              <a:t>to compile the model </a:t>
            </a:r>
            <a:r>
              <a:rPr lang="en-US" sz="2000" b="0" i="0" u="none">
                <a:solidFill>
                  <a:srgbClr val="0000FF"/>
                </a:solidFill>
                <a:latin typeface="Verdana"/>
                <a:ea typeface="Verdana"/>
                <a:cs typeface="Verdana"/>
                <a:sym typeface="Verdana"/>
              </a:rPr>
              <a:t>so that it can be executed by the Keras backend (either Theano or TensorFlow). </a:t>
            </a:r>
            <a:endParaRPr/>
          </a:p>
          <a:p>
            <a:pPr marL="0" marR="0" lvl="0" indent="0" algn="just"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Here we need to</a:t>
            </a:r>
            <a:endParaRPr/>
          </a:p>
          <a:p>
            <a:pPr marL="342900" marR="0" lvl="0" indent="-342900" algn="just" rtl="0">
              <a:lnSpc>
                <a:spcPct val="150000"/>
              </a:lnSpc>
              <a:spcBef>
                <a:spcPts val="0"/>
              </a:spcBef>
              <a:spcAft>
                <a:spcPts val="0"/>
              </a:spcAft>
              <a:buClr>
                <a:srgbClr val="0000FF"/>
              </a:buClr>
              <a:buSzPts val="500"/>
              <a:buFont typeface="Arial"/>
              <a:buChar char="•"/>
            </a:pPr>
            <a:r>
              <a:rPr lang="en-US" sz="2000">
                <a:solidFill>
                  <a:srgbClr val="FF0000"/>
                </a:solidFill>
                <a:latin typeface="Verdana"/>
                <a:ea typeface="Verdana"/>
                <a:cs typeface="Verdana"/>
                <a:sym typeface="Verdana"/>
              </a:rPr>
              <a:t>1) select the objective function (what to minimize) </a:t>
            </a:r>
            <a:r>
              <a:rPr lang="en-US" sz="2000">
                <a:solidFill>
                  <a:srgbClr val="0000FF"/>
                </a:solidFill>
                <a:latin typeface="Verdana"/>
                <a:ea typeface="Verdana"/>
                <a:cs typeface="Verdana"/>
                <a:sym typeface="Verdana"/>
              </a:rPr>
              <a:t>that is used by the optimizer to navigate the space of weights (also called loss function/loss minimization)</a:t>
            </a:r>
            <a:endParaRPr/>
          </a:p>
          <a:p>
            <a:pPr marL="0" marR="0" lvl="0" indent="0" algn="just" rtl="0">
              <a:lnSpc>
                <a:spcPct val="150000"/>
              </a:lnSpc>
              <a:spcBef>
                <a:spcPts val="0"/>
              </a:spcBef>
              <a:spcAft>
                <a:spcPts val="0"/>
              </a:spcAft>
              <a:buNone/>
            </a:pPr>
            <a:r>
              <a:rPr lang="en-US" sz="2000">
                <a:solidFill>
                  <a:srgbClr val="FF0000"/>
                </a:solidFill>
                <a:latin typeface="Verdana"/>
                <a:ea typeface="Verdana"/>
                <a:cs typeface="Verdana"/>
                <a:sym typeface="Verdana"/>
              </a:rPr>
              <a:t>    2) </a:t>
            </a:r>
            <a:r>
              <a:rPr lang="en-US" sz="2000" b="0" i="0" u="none">
                <a:solidFill>
                  <a:srgbClr val="FF0000"/>
                </a:solidFill>
                <a:latin typeface="Verdana"/>
                <a:ea typeface="Verdana"/>
                <a:cs typeface="Verdana"/>
                <a:sym typeface="Verdana"/>
              </a:rPr>
              <a:t>select the optimizer that is the specific algorithm(how</a:t>
            </a:r>
            <a:endParaRPr/>
          </a:p>
          <a:p>
            <a:pPr marL="0" marR="0" lvl="0" indent="0" algn="just" rtl="0">
              <a:lnSpc>
                <a:spcPct val="150000"/>
              </a:lnSpc>
              <a:spcBef>
                <a:spcPts val="0"/>
              </a:spcBef>
              <a:spcAft>
                <a:spcPts val="0"/>
              </a:spcAft>
              <a:buNone/>
            </a:pPr>
            <a:r>
              <a:rPr lang="en-US" sz="2000">
                <a:solidFill>
                  <a:srgbClr val="FF0000"/>
                </a:solidFill>
                <a:latin typeface="Verdana"/>
                <a:ea typeface="Verdana"/>
                <a:cs typeface="Verdana"/>
                <a:sym typeface="Verdana"/>
              </a:rPr>
              <a:t>    </a:t>
            </a:r>
            <a:r>
              <a:rPr lang="en-US" sz="2000" b="0" i="0" u="none">
                <a:solidFill>
                  <a:srgbClr val="FF0000"/>
                </a:solidFill>
                <a:latin typeface="Verdana"/>
                <a:ea typeface="Verdana"/>
                <a:cs typeface="Verdana"/>
                <a:sym typeface="Verdana"/>
              </a:rPr>
              <a:t>to minimize the weights) used to update weights while we</a:t>
            </a:r>
            <a:endParaRPr/>
          </a:p>
          <a:p>
            <a:pPr marL="0" marR="0" lvl="0" indent="0" algn="just" rtl="0">
              <a:lnSpc>
                <a:spcPct val="150000"/>
              </a:lnSpc>
              <a:spcBef>
                <a:spcPts val="0"/>
              </a:spcBef>
              <a:spcAft>
                <a:spcPts val="0"/>
              </a:spcAft>
              <a:buNone/>
            </a:pPr>
            <a:r>
              <a:rPr lang="en-US" sz="2000">
                <a:solidFill>
                  <a:srgbClr val="FF0000"/>
                </a:solidFill>
                <a:latin typeface="Verdana"/>
                <a:ea typeface="Verdana"/>
                <a:cs typeface="Verdana"/>
                <a:sym typeface="Verdana"/>
              </a:rPr>
              <a:t>   </a:t>
            </a:r>
            <a:r>
              <a:rPr lang="en-US" sz="2000" b="0" i="0" u="none">
                <a:solidFill>
                  <a:srgbClr val="FF0000"/>
                </a:solidFill>
                <a:latin typeface="Verdana"/>
                <a:ea typeface="Verdana"/>
                <a:cs typeface="Verdana"/>
                <a:sym typeface="Verdana"/>
              </a:rPr>
              <a:t> train our model</a:t>
            </a:r>
            <a:endParaRPr/>
          </a:p>
          <a:p>
            <a:pPr marL="0" marR="0" lvl="0" indent="0" algn="just" rtl="0">
              <a:lnSpc>
                <a:spcPct val="150000"/>
              </a:lnSpc>
              <a:spcBef>
                <a:spcPts val="0"/>
              </a:spcBef>
              <a:spcAft>
                <a:spcPts val="0"/>
              </a:spcAft>
              <a:buNone/>
            </a:pPr>
            <a:r>
              <a:rPr lang="en-US" sz="2000" b="0" i="0" u="none">
                <a:solidFill>
                  <a:srgbClr val="0000FF"/>
                </a:solidFill>
                <a:latin typeface="Verdana"/>
                <a:ea typeface="Verdana"/>
                <a:cs typeface="Verdana"/>
                <a:sym typeface="Verdana"/>
              </a:rPr>
              <a:t>    3) We need to </a:t>
            </a:r>
            <a:r>
              <a:rPr lang="en-US" sz="2000" b="0" i="0" u="none">
                <a:solidFill>
                  <a:srgbClr val="FF0000"/>
                </a:solidFill>
                <a:latin typeface="Verdana"/>
                <a:ea typeface="Verdana"/>
                <a:cs typeface="Verdana"/>
                <a:sym typeface="Verdana"/>
              </a:rPr>
              <a:t>evaluate the trained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1132eb304dd_0_15"/>
          <p:cNvPicPr preferRelativeResize="0"/>
          <p:nvPr/>
        </p:nvPicPr>
        <p:blipFill rotWithShape="1">
          <a:blip r:embed="rId3">
            <a:alphaModFix/>
          </a:blip>
          <a:srcRect/>
          <a:stretch/>
        </p:blipFill>
        <p:spPr>
          <a:xfrm>
            <a:off x="592949" y="1280736"/>
            <a:ext cx="7649904" cy="3874360"/>
          </a:xfrm>
          <a:prstGeom prst="rect">
            <a:avLst/>
          </a:prstGeom>
          <a:noFill/>
          <a:ln>
            <a:noFill/>
          </a:ln>
        </p:spPr>
      </p:pic>
      <p:sp>
        <p:nvSpPr>
          <p:cNvPr id="105" name="Google Shape;105;g1132eb304dd_0_15"/>
          <p:cNvSpPr/>
          <p:nvPr/>
        </p:nvSpPr>
        <p:spPr>
          <a:xfrm>
            <a:off x="592949" y="5203611"/>
            <a:ext cx="2142900" cy="465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800" b="0" i="0" u="none" strike="noStrike" cap="none">
                <a:solidFill>
                  <a:srgbClr val="000000"/>
                </a:solidFill>
                <a:latin typeface="Calibri"/>
                <a:ea typeface="Calibri"/>
                <a:cs typeface="Calibri"/>
                <a:sym typeface="Calibri"/>
              </a:rPr>
              <a:t>Image source: Nvidia</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132eb304dd_0_391"/>
          <p:cNvSpPr txBox="1"/>
          <p:nvPr/>
        </p:nvSpPr>
        <p:spPr>
          <a:xfrm>
            <a:off x="442912" y="1071562"/>
            <a:ext cx="8082000" cy="3632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Some common choices for the </a:t>
            </a:r>
            <a:r>
              <a:rPr lang="en-US" sz="2000" b="0" i="0" u="none">
                <a:solidFill>
                  <a:srgbClr val="FF0000"/>
                </a:solidFill>
                <a:latin typeface="Verdana"/>
                <a:ea typeface="Verdana"/>
                <a:cs typeface="Verdana"/>
                <a:sym typeface="Verdana"/>
              </a:rPr>
              <a:t>objective function </a:t>
            </a:r>
            <a:r>
              <a:rPr lang="en-US" sz="2000" b="0" i="0" u="none">
                <a:solidFill>
                  <a:srgbClr val="0000FF"/>
                </a:solidFill>
                <a:latin typeface="Verdana"/>
                <a:ea typeface="Verdana"/>
                <a:cs typeface="Verdana"/>
                <a:sym typeface="Verdana"/>
              </a:rPr>
              <a:t>(a complete list of Keras objective functions is at https://keras.io/objectives/) are as follows:</a:t>
            </a:r>
            <a:endParaRPr/>
          </a:p>
          <a:p>
            <a:pPr marL="0" marR="0" lvl="0" indent="0" algn="l" rtl="0">
              <a:lnSpc>
                <a:spcPct val="150000"/>
              </a:lnSpc>
              <a:spcBef>
                <a:spcPts val="0"/>
              </a:spcBef>
              <a:spcAft>
                <a:spcPts val="0"/>
              </a:spcAft>
              <a:buClr>
                <a:srgbClr val="000000"/>
              </a:buClr>
              <a:buSzPts val="2000"/>
              <a:buFont typeface="Arial"/>
              <a:buNone/>
            </a:pPr>
            <a:endParaRPr sz="2000" b="0" i="0" u="none">
              <a:solidFill>
                <a:srgbClr val="0000FF"/>
              </a:solidFill>
              <a:latin typeface="Verdana"/>
              <a:ea typeface="Verdana"/>
              <a:cs typeface="Verdana"/>
              <a:sym typeface="Verdana"/>
            </a:endParaRPr>
          </a:p>
          <a:p>
            <a:pPr marL="0" marR="0" lvl="0" indent="-127000" algn="l" rtl="0">
              <a:lnSpc>
                <a:spcPct val="150000"/>
              </a:lnSpc>
              <a:spcBef>
                <a:spcPts val="0"/>
              </a:spcBef>
              <a:spcAft>
                <a:spcPts val="0"/>
              </a:spcAft>
              <a:buClr>
                <a:srgbClr val="FF0000"/>
              </a:buClr>
              <a:buSzPts val="2000"/>
              <a:buFont typeface="Arial"/>
              <a:buChar char="•"/>
            </a:pPr>
            <a:r>
              <a:rPr lang="en-US" sz="2000" b="0" i="0" u="none">
                <a:solidFill>
                  <a:srgbClr val="FF0000"/>
                </a:solidFill>
                <a:latin typeface="Verdana"/>
                <a:ea typeface="Verdana"/>
                <a:cs typeface="Verdana"/>
                <a:sym typeface="Verdana"/>
              </a:rPr>
              <a:t>MSE: </a:t>
            </a:r>
            <a:r>
              <a:rPr lang="en-US" sz="2000" b="0" i="0" u="none">
                <a:solidFill>
                  <a:srgbClr val="0000FF"/>
                </a:solidFill>
                <a:latin typeface="Verdana"/>
                <a:ea typeface="Verdana"/>
                <a:cs typeface="Verdana"/>
                <a:sym typeface="Verdana"/>
              </a:rPr>
              <a:t>This is the mean squared error between the predictions and the true values. Mathematically, if   is a vector of n predictions, and Y is the vector of n observed values, then they satisfy the following equation:</a:t>
            </a:r>
            <a:endParaRPr/>
          </a:p>
        </p:txBody>
      </p:sp>
      <p:pic>
        <p:nvPicPr>
          <p:cNvPr id="543" name="Google Shape;543;g1132eb304dd_0_391"/>
          <p:cNvPicPr preferRelativeResize="0"/>
          <p:nvPr/>
        </p:nvPicPr>
        <p:blipFill rotWithShape="1">
          <a:blip r:embed="rId3">
            <a:alphaModFix/>
          </a:blip>
          <a:srcRect/>
          <a:stretch/>
        </p:blipFill>
        <p:spPr>
          <a:xfrm>
            <a:off x="2600325" y="4956175"/>
            <a:ext cx="3415675" cy="77291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132eb304dd_0_394"/>
          <p:cNvSpPr txBox="1"/>
          <p:nvPr/>
        </p:nvSpPr>
        <p:spPr>
          <a:xfrm>
            <a:off x="341657" y="914400"/>
            <a:ext cx="8053500" cy="59415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These objective functions average all the mistakes made for each prediction, and if the prediction is far from the true value, then this distance is made more 	evident by the squaring operation.</a:t>
            </a:r>
            <a:endParaRPr/>
          </a:p>
          <a:p>
            <a:pPr marL="0" marR="0" lvl="0" indent="0" algn="just" rtl="0">
              <a:lnSpc>
                <a:spcPct val="150000"/>
              </a:lnSpc>
              <a:spcBef>
                <a:spcPts val="0"/>
              </a:spcBef>
              <a:spcAft>
                <a:spcPts val="0"/>
              </a:spcAft>
              <a:buClr>
                <a:srgbClr val="000000"/>
              </a:buClr>
              <a:buSzPts val="2000"/>
              <a:buFont typeface="Arial"/>
              <a:buNone/>
            </a:pPr>
            <a:endParaRPr sz="2000" b="0" i="0" u="none">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Clr>
                <a:srgbClr val="FF0000"/>
              </a:buClr>
              <a:buSzPts val="500"/>
              <a:buFont typeface="Verdana"/>
              <a:buNone/>
            </a:pPr>
            <a:r>
              <a:rPr lang="en-US" sz="2000" b="0" i="0" u="none">
                <a:solidFill>
                  <a:srgbClr val="FF0000"/>
                </a:solidFill>
                <a:latin typeface="Verdana"/>
                <a:ea typeface="Verdana"/>
                <a:cs typeface="Verdana"/>
                <a:sym typeface="Verdana"/>
              </a:rPr>
              <a:t>Binary cross-entropy: </a:t>
            </a:r>
            <a:r>
              <a:rPr lang="en-US" sz="2000" b="0" i="0" u="none">
                <a:solidFill>
                  <a:srgbClr val="0000FF"/>
                </a:solidFill>
                <a:latin typeface="Verdana"/>
                <a:ea typeface="Verdana"/>
                <a:cs typeface="Verdana"/>
                <a:sym typeface="Verdana"/>
              </a:rPr>
              <a:t>This is the binary logarithmic loss. This objective function is suitable for binary labels prediction.</a:t>
            </a:r>
            <a:endParaRPr/>
          </a:p>
          <a:p>
            <a:pPr marL="0" marR="0" lvl="0" indent="0" algn="just" rtl="0">
              <a:lnSpc>
                <a:spcPct val="150000"/>
              </a:lnSpc>
              <a:spcBef>
                <a:spcPts val="0"/>
              </a:spcBef>
              <a:spcAft>
                <a:spcPts val="0"/>
              </a:spcAft>
              <a:buClr>
                <a:srgbClr val="FF0000"/>
              </a:buClr>
              <a:buSzPts val="500"/>
              <a:buFont typeface="Verdana"/>
              <a:buNone/>
            </a:pPr>
            <a:r>
              <a:rPr lang="en-US" sz="2000" b="0" i="0" u="none">
                <a:solidFill>
                  <a:srgbClr val="FF0000"/>
                </a:solidFill>
                <a:latin typeface="Verdana"/>
                <a:ea typeface="Verdana"/>
                <a:cs typeface="Verdana"/>
                <a:sym typeface="Verdana"/>
              </a:rPr>
              <a:t>Categorical cross-entropy: </a:t>
            </a:r>
            <a:r>
              <a:rPr lang="en-US" sz="2000" b="0" i="0" u="none">
                <a:solidFill>
                  <a:srgbClr val="0000FF"/>
                </a:solidFill>
                <a:latin typeface="Verdana"/>
                <a:ea typeface="Verdana"/>
                <a:cs typeface="Verdana"/>
                <a:sym typeface="Verdana"/>
              </a:rPr>
              <a:t>This is the multiclass logarithmic loss. This objective function is suitable for multiclass labels predictions. It is also the default choice in association with softmax activation. </a:t>
            </a:r>
            <a:endParaRPr/>
          </a:p>
          <a:p>
            <a:pPr marL="0" marR="0" lvl="0" indent="0" algn="just" rtl="0">
              <a:lnSpc>
                <a:spcPct val="150000"/>
              </a:lnSpc>
              <a:spcBef>
                <a:spcPts val="0"/>
              </a:spcBef>
              <a:spcAft>
                <a:spcPts val="0"/>
              </a:spcAft>
              <a:buClr>
                <a:srgbClr val="000000"/>
              </a:buClr>
              <a:buSzPts val="2000"/>
              <a:buFont typeface="Arial"/>
              <a:buNone/>
            </a:pPr>
            <a:endParaRPr sz="2000" b="0" i="0" u="none">
              <a:solidFill>
                <a:srgbClr val="0000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Calibri"/>
              <a:buNone/>
            </a:pPr>
            <a:endParaRPr sz="2000" b="0" i="0" u="none">
              <a:solidFill>
                <a:srgbClr val="0000FF"/>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132eb304dd_0_397"/>
          <p:cNvSpPr txBox="1"/>
          <p:nvPr/>
        </p:nvSpPr>
        <p:spPr>
          <a:xfrm>
            <a:off x="377825" y="1163637"/>
            <a:ext cx="8043900" cy="4094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FF"/>
              </a:buClr>
              <a:buSzPts val="500"/>
              <a:buFont typeface="Verdana"/>
              <a:buNone/>
            </a:pPr>
            <a:r>
              <a:rPr lang="en-US" sz="2000" b="0" i="0" u="none">
                <a:solidFill>
                  <a:srgbClr val="0000FF"/>
                </a:solidFill>
                <a:latin typeface="Verdana"/>
                <a:ea typeface="Verdana"/>
                <a:cs typeface="Verdana"/>
                <a:sym typeface="Verdana"/>
              </a:rPr>
              <a:t>Some </a:t>
            </a:r>
            <a:r>
              <a:rPr lang="en-US" sz="2000" b="0" i="0" u="none">
                <a:solidFill>
                  <a:srgbClr val="FF0000"/>
                </a:solidFill>
                <a:latin typeface="Verdana"/>
                <a:ea typeface="Verdana"/>
                <a:cs typeface="Verdana"/>
                <a:sym typeface="Verdana"/>
              </a:rPr>
              <a:t>common choices for metrics </a:t>
            </a:r>
            <a:r>
              <a:rPr lang="en-US" sz="2000" b="0" i="0" u="none">
                <a:solidFill>
                  <a:srgbClr val="0000FF"/>
                </a:solidFill>
                <a:latin typeface="Verdana"/>
                <a:ea typeface="Verdana"/>
                <a:cs typeface="Verdana"/>
                <a:sym typeface="Verdana"/>
              </a:rPr>
              <a:t>(a complete list of Keras metrics is at https://keras.io/metrics/) are as follows:</a:t>
            </a:r>
            <a:endParaRPr/>
          </a:p>
          <a:p>
            <a:pPr marL="0" marR="0" lvl="0" indent="0" algn="just" rtl="0">
              <a:lnSpc>
                <a:spcPct val="150000"/>
              </a:lnSpc>
              <a:spcBef>
                <a:spcPts val="0"/>
              </a:spcBef>
              <a:spcAft>
                <a:spcPts val="0"/>
              </a:spcAft>
              <a:buClr>
                <a:srgbClr val="000000"/>
              </a:buClr>
              <a:buSzPts val="2000"/>
              <a:buFont typeface="Arial"/>
              <a:buNone/>
            </a:pPr>
            <a:endParaRPr sz="2000" b="0" i="0" u="none">
              <a:solidFill>
                <a:srgbClr val="0000FF"/>
              </a:solidFill>
              <a:latin typeface="Verdana"/>
              <a:ea typeface="Verdana"/>
              <a:cs typeface="Verdana"/>
              <a:sym typeface="Verdana"/>
            </a:endParaRPr>
          </a:p>
          <a:p>
            <a:pPr marL="0" marR="0" lvl="0" indent="-127000" algn="just" rtl="0">
              <a:lnSpc>
                <a:spcPct val="150000"/>
              </a:lnSpc>
              <a:spcBef>
                <a:spcPts val="0"/>
              </a:spcBef>
              <a:spcAft>
                <a:spcPts val="0"/>
              </a:spcAft>
              <a:buClr>
                <a:srgbClr val="FF0000"/>
              </a:buClr>
              <a:buSzPts val="2000"/>
              <a:buFont typeface="Arial"/>
              <a:buChar char="•"/>
            </a:pPr>
            <a:r>
              <a:rPr lang="en-US" sz="2000" b="1" i="0" u="none">
                <a:solidFill>
                  <a:srgbClr val="FF0000"/>
                </a:solidFill>
                <a:latin typeface="Verdana"/>
                <a:ea typeface="Verdana"/>
                <a:cs typeface="Verdana"/>
                <a:sym typeface="Verdana"/>
              </a:rPr>
              <a:t>Accuracy</a:t>
            </a:r>
            <a:r>
              <a:rPr lang="en-US" sz="2000" b="0" i="0" u="none">
                <a:solidFill>
                  <a:srgbClr val="FF0000"/>
                </a:solidFill>
                <a:latin typeface="Verdana"/>
                <a:ea typeface="Verdana"/>
                <a:cs typeface="Verdana"/>
                <a:sym typeface="Verdana"/>
              </a:rPr>
              <a:t>:</a:t>
            </a:r>
            <a:r>
              <a:rPr lang="en-US" sz="2000" b="0" i="0" u="none">
                <a:solidFill>
                  <a:srgbClr val="0000FF"/>
                </a:solidFill>
                <a:latin typeface="Verdana"/>
                <a:ea typeface="Verdana"/>
                <a:cs typeface="Verdana"/>
                <a:sym typeface="Verdana"/>
              </a:rPr>
              <a:t> This is the proportion of correct predictions with respect to the targets </a:t>
            </a:r>
            <a:endParaRPr/>
          </a:p>
          <a:p>
            <a:pPr marL="0" marR="0" lvl="0" indent="-127000" algn="just" rtl="0">
              <a:lnSpc>
                <a:spcPct val="150000"/>
              </a:lnSpc>
              <a:spcBef>
                <a:spcPts val="0"/>
              </a:spcBef>
              <a:spcAft>
                <a:spcPts val="0"/>
              </a:spcAft>
              <a:buClr>
                <a:srgbClr val="FF0000"/>
              </a:buClr>
              <a:buSzPts val="2000"/>
              <a:buFont typeface="Arial"/>
              <a:buChar char="•"/>
            </a:pPr>
            <a:r>
              <a:rPr lang="en-US" sz="2000" b="1" i="0" u="none">
                <a:solidFill>
                  <a:srgbClr val="FF0000"/>
                </a:solidFill>
                <a:latin typeface="Verdana"/>
                <a:ea typeface="Verdana"/>
                <a:cs typeface="Verdana"/>
                <a:sym typeface="Verdana"/>
              </a:rPr>
              <a:t>Precision</a:t>
            </a:r>
            <a:r>
              <a:rPr lang="en-US" sz="2000" b="0" i="0" u="none">
                <a:solidFill>
                  <a:srgbClr val="FF0000"/>
                </a:solidFill>
                <a:latin typeface="Verdana"/>
                <a:ea typeface="Verdana"/>
                <a:cs typeface="Verdana"/>
                <a:sym typeface="Verdana"/>
              </a:rPr>
              <a:t>:</a:t>
            </a:r>
            <a:r>
              <a:rPr lang="en-US" sz="2000" b="0" i="0" u="none">
                <a:solidFill>
                  <a:srgbClr val="0000FF"/>
                </a:solidFill>
                <a:latin typeface="Verdana"/>
                <a:ea typeface="Verdana"/>
                <a:cs typeface="Verdana"/>
                <a:sym typeface="Verdana"/>
              </a:rPr>
              <a:t> This denotes how many selected items are relevant for a multilabel classification</a:t>
            </a:r>
            <a:endParaRPr/>
          </a:p>
          <a:p>
            <a:pPr marL="0" marR="0" lvl="0" indent="-127000" algn="just" rtl="0">
              <a:lnSpc>
                <a:spcPct val="150000"/>
              </a:lnSpc>
              <a:spcBef>
                <a:spcPts val="0"/>
              </a:spcBef>
              <a:spcAft>
                <a:spcPts val="0"/>
              </a:spcAft>
              <a:buClr>
                <a:srgbClr val="FF0000"/>
              </a:buClr>
              <a:buSzPts val="2000"/>
              <a:buFont typeface="Arial"/>
              <a:buChar char="•"/>
            </a:pPr>
            <a:r>
              <a:rPr lang="en-US" sz="2000" b="1" i="0" u="none">
                <a:solidFill>
                  <a:srgbClr val="FF0000"/>
                </a:solidFill>
                <a:latin typeface="Verdana"/>
                <a:ea typeface="Verdana"/>
                <a:cs typeface="Verdana"/>
                <a:sym typeface="Verdana"/>
              </a:rPr>
              <a:t>Recall:</a:t>
            </a:r>
            <a:r>
              <a:rPr lang="en-US" sz="2000" b="0" i="0" u="none">
                <a:solidFill>
                  <a:srgbClr val="FF0000"/>
                </a:solidFill>
                <a:latin typeface="Verdana"/>
                <a:ea typeface="Verdana"/>
                <a:cs typeface="Verdana"/>
                <a:sym typeface="Verdana"/>
              </a:rPr>
              <a:t> </a:t>
            </a:r>
            <a:r>
              <a:rPr lang="en-US" sz="2000" b="0" i="0" u="none">
                <a:solidFill>
                  <a:srgbClr val="0000FF"/>
                </a:solidFill>
                <a:latin typeface="Verdana"/>
                <a:ea typeface="Verdana"/>
                <a:cs typeface="Verdana"/>
                <a:sym typeface="Verdana"/>
              </a:rPr>
              <a:t>This denotes how many selected items are relevant for a multilabel classification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132eb304dd_0_400"/>
          <p:cNvSpPr/>
          <p:nvPr/>
        </p:nvSpPr>
        <p:spPr>
          <a:xfrm>
            <a:off x="581537" y="2656408"/>
            <a:ext cx="78582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rgbClr val="C00000"/>
                </a:solidFill>
                <a:latin typeface="Calibri"/>
                <a:ea typeface="Calibri"/>
                <a:cs typeface="Calibri"/>
                <a:sym typeface="Calibri"/>
              </a:rPr>
              <a:t>Improving a baseline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32eb304dd_0_403"/>
          <p:cNvSpPr/>
          <p:nvPr/>
        </p:nvSpPr>
        <p:spPr>
          <a:xfrm>
            <a:off x="896337" y="2699392"/>
            <a:ext cx="7387800" cy="954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F0000"/>
                </a:solidFill>
                <a:latin typeface="Verdana"/>
                <a:ea typeface="Verdana"/>
                <a:cs typeface="Verdana"/>
                <a:sym typeface="Verdana"/>
              </a:rPr>
              <a:t>MLP Code and exercise </a:t>
            </a:r>
            <a:endParaRPr/>
          </a:p>
          <a:p>
            <a:pPr marL="0" marR="0" lvl="0" indent="0" algn="ctr" rtl="0">
              <a:spcBef>
                <a:spcPts val="0"/>
              </a:spcBef>
              <a:spcAft>
                <a:spcPts val="0"/>
              </a:spcAft>
              <a:buNone/>
            </a:pPr>
            <a:r>
              <a:rPr lang="en-US" sz="2000" b="1">
                <a:solidFill>
                  <a:srgbClr val="FF0000"/>
                </a:solidFill>
                <a:latin typeface="Verdana"/>
                <a:ea typeface="Verdana"/>
                <a:cs typeface="Verdana"/>
                <a:sym typeface="Verdana"/>
              </a:rPr>
              <a:t>improving the baseline</a:t>
            </a:r>
            <a:endParaRPr/>
          </a:p>
          <a:p>
            <a:pPr marL="0" marR="0" lvl="0" indent="0" algn="l" rtl="0">
              <a:spcBef>
                <a:spcPts val="0"/>
              </a:spcBef>
              <a:spcAft>
                <a:spcPts val="0"/>
              </a:spcAft>
              <a:buNone/>
            </a:pPr>
            <a:endParaRPr sz="1600">
              <a:solidFill>
                <a:srgbClr val="0000FF"/>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1132eb304dd_0_406"/>
          <p:cNvSpPr txBox="1"/>
          <p:nvPr/>
        </p:nvSpPr>
        <p:spPr>
          <a:xfrm>
            <a:off x="443883" y="1129665"/>
            <a:ext cx="7264500" cy="466277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the basic model (One hidden layer) - takes through the concept of model building, data loading, evaluating and prediction.</a:t>
            </a:r>
            <a:endParaRPr dirty="0"/>
          </a:p>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just adds an additional hidden layer-- the concept of making model—deeper</a:t>
            </a:r>
            <a:endParaRPr dirty="0"/>
          </a:p>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In the model adds a dropout layer to explain the concept of dropout and how it helps overcome overfitting.</a:t>
            </a:r>
            <a:endParaRPr dirty="0"/>
          </a:p>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Now we start to experiment with optimizers (</a:t>
            </a:r>
            <a:r>
              <a:rPr lang="en-US" sz="1800" dirty="0" err="1">
                <a:solidFill>
                  <a:srgbClr val="0000FF"/>
                </a:solidFill>
                <a:latin typeface="Verdana"/>
                <a:ea typeface="Verdana"/>
                <a:cs typeface="Verdana"/>
                <a:sym typeface="Verdana"/>
              </a:rPr>
              <a:t>RMSProp</a:t>
            </a:r>
            <a:r>
              <a:rPr lang="en-US" sz="1800" dirty="0">
                <a:solidFill>
                  <a:srgbClr val="0000FF"/>
                </a:solidFill>
                <a:latin typeface="Verdana"/>
                <a:ea typeface="Verdana"/>
                <a:cs typeface="Verdana"/>
                <a:sym typeface="Verdana"/>
              </a:rPr>
              <a:t>, Adam).</a:t>
            </a:r>
            <a:endParaRPr dirty="0"/>
          </a:p>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Change epochs (from 50 to 20)</a:t>
            </a:r>
            <a:endParaRPr sz="1800" dirty="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dirty="0">
              <a:solidFill>
                <a:srgbClr val="0000FF"/>
              </a:solidFill>
              <a:latin typeface="Verdana"/>
              <a:ea typeface="Verdana"/>
              <a:cs typeface="Verdana"/>
              <a:sym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1132eb304dd_0_409"/>
          <p:cNvSpPr txBox="1"/>
          <p:nvPr/>
        </p:nvSpPr>
        <p:spPr>
          <a:xfrm>
            <a:off x="932815" y="1129665"/>
            <a:ext cx="6775500" cy="341627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Change </a:t>
            </a:r>
            <a:r>
              <a:rPr lang="en-US" sz="1800" dirty="0" err="1">
                <a:solidFill>
                  <a:srgbClr val="0000FF"/>
                </a:solidFill>
                <a:latin typeface="Verdana"/>
                <a:ea typeface="Verdana"/>
                <a:cs typeface="Verdana"/>
                <a:sym typeface="Verdana"/>
              </a:rPr>
              <a:t>batch_size</a:t>
            </a:r>
            <a:r>
              <a:rPr lang="en-US" sz="1800" dirty="0">
                <a:solidFill>
                  <a:srgbClr val="0000FF"/>
                </a:solidFill>
                <a:latin typeface="Verdana"/>
                <a:ea typeface="Verdana"/>
                <a:cs typeface="Verdana"/>
                <a:sym typeface="Verdana"/>
              </a:rPr>
              <a:t> (256, 512)</a:t>
            </a:r>
            <a:endParaRPr sz="1800" dirty="0">
              <a:solidFill>
                <a:srgbClr val="0000FF"/>
              </a:solidFill>
              <a:latin typeface="Verdana"/>
              <a:ea typeface="Verdana"/>
              <a:cs typeface="Verdana"/>
              <a:sym typeface="Verdana"/>
            </a:endParaRPr>
          </a:p>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Uses SGD with specific learning rate-- so that  effect of learning rate can be observed (Learning rate here remains constant throughout training)</a:t>
            </a:r>
            <a:endParaRPr sz="1800" dirty="0">
              <a:solidFill>
                <a:srgbClr val="0000FF"/>
              </a:solidFill>
              <a:latin typeface="Verdana"/>
              <a:ea typeface="Verdana"/>
              <a:cs typeface="Verdana"/>
              <a:sym typeface="Verdana"/>
            </a:endParaRPr>
          </a:p>
          <a:p>
            <a:pPr marL="285750" marR="0" lvl="0" indent="-285750" algn="just" rtl="0">
              <a:lnSpc>
                <a:spcPct val="150000"/>
              </a:lnSpc>
              <a:spcBef>
                <a:spcPts val="0"/>
              </a:spcBef>
              <a:spcAft>
                <a:spcPts val="0"/>
              </a:spcAft>
              <a:buClr>
                <a:srgbClr val="FF0000"/>
              </a:buClr>
              <a:buSzPts val="1800"/>
              <a:buFont typeface="Arial"/>
              <a:buChar char="•"/>
            </a:pPr>
            <a:r>
              <a:rPr lang="en-US" sz="1800" dirty="0">
                <a:solidFill>
                  <a:srgbClr val="0000FF"/>
                </a:solidFill>
                <a:latin typeface="Verdana"/>
                <a:ea typeface="Verdana"/>
                <a:cs typeface="Verdana"/>
                <a:sym typeface="Verdana"/>
              </a:rPr>
              <a:t>Here the change is in the number of hidden units (N-</a:t>
            </a:r>
            <a:r>
              <a:rPr lang="en-US" sz="1800" dirty="0" err="1">
                <a:solidFill>
                  <a:srgbClr val="0000FF"/>
                </a:solidFill>
                <a:latin typeface="Verdana"/>
                <a:ea typeface="Verdana"/>
                <a:cs typeface="Verdana"/>
                <a:sym typeface="Verdana"/>
              </a:rPr>
              <a:t>HIdden</a:t>
            </a:r>
            <a:r>
              <a:rPr lang="en-US" sz="1800" dirty="0">
                <a:solidFill>
                  <a:srgbClr val="0000FF"/>
                </a:solidFill>
                <a:latin typeface="Verdana"/>
                <a:ea typeface="Verdana"/>
                <a:cs typeface="Verdana"/>
                <a:sym typeface="Verdana"/>
              </a:rPr>
              <a:t>)</a:t>
            </a:r>
            <a:endParaRPr sz="1800" dirty="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dirty="0">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endParaRPr sz="1800" dirty="0">
              <a:solidFill>
                <a:srgbClr val="0000FF"/>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1132eb304dd_0_18"/>
          <p:cNvSpPr/>
          <p:nvPr/>
        </p:nvSpPr>
        <p:spPr>
          <a:xfrm>
            <a:off x="238711" y="1010369"/>
            <a:ext cx="8163300" cy="5216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1" i="0" u="none" strike="noStrike" cap="none">
                <a:solidFill>
                  <a:srgbClr val="C00000"/>
                </a:solidFill>
                <a:latin typeface="Verdana"/>
                <a:ea typeface="Verdana"/>
                <a:cs typeface="Verdana"/>
                <a:sym typeface="Verdana"/>
              </a:rPr>
              <a:t>What problem does Deep Learning address?</a:t>
            </a:r>
            <a:endParaRPr/>
          </a:p>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Deep learning refers to artificial neural networks that are composed of many layers. </a:t>
            </a:r>
            <a:r>
              <a:rPr lang="en-US" sz="1800" b="0" i="0" u="none" strike="noStrike" cap="none">
                <a:solidFill>
                  <a:srgbClr val="0070C0"/>
                </a:solidFill>
                <a:latin typeface="Verdana"/>
                <a:ea typeface="Verdana"/>
                <a:cs typeface="Verdana"/>
                <a:sym typeface="Verdana"/>
              </a:rPr>
              <a:t>The ‘Deep’ refers to multiple layers. In contrast, many other machine learning algorithms like SVM are shallow because they do not have a Deep architecture through multiple layers. </a:t>
            </a:r>
            <a:r>
              <a:rPr lang="en-US" sz="1800" b="0" i="0" u="none" strike="noStrike" cap="none">
                <a:solidFill>
                  <a:srgbClr val="0000FF"/>
                </a:solidFill>
                <a:latin typeface="Verdana"/>
                <a:ea typeface="Verdana"/>
                <a:cs typeface="Verdana"/>
                <a:sym typeface="Verdana"/>
              </a:rPr>
              <a:t>The Deep architecture </a:t>
            </a:r>
            <a:r>
              <a:rPr lang="en-US" sz="1800" b="0" i="0" u="none" strike="noStrike" cap="none">
                <a:solidFill>
                  <a:srgbClr val="FF0000"/>
                </a:solidFill>
                <a:latin typeface="Verdana"/>
                <a:ea typeface="Verdana"/>
                <a:cs typeface="Verdana"/>
                <a:sym typeface="Verdana"/>
              </a:rPr>
              <a:t>allows subsequent computations </a:t>
            </a:r>
            <a:r>
              <a:rPr lang="en-US" sz="1800" b="0" i="0" u="none" strike="noStrike" cap="none">
                <a:solidFill>
                  <a:srgbClr val="0000FF"/>
                </a:solidFill>
                <a:latin typeface="Verdana"/>
                <a:ea typeface="Verdana"/>
                <a:cs typeface="Verdana"/>
                <a:sym typeface="Verdana"/>
              </a:rPr>
              <a:t>to build upon previous ones. We currently have deep learning networks with </a:t>
            </a:r>
            <a:r>
              <a:rPr lang="en-US" sz="1800" b="0" i="0" u="none" strike="noStrike" cap="none">
                <a:solidFill>
                  <a:srgbClr val="FF0000"/>
                </a:solidFill>
                <a:latin typeface="Verdana"/>
                <a:ea typeface="Verdana"/>
                <a:cs typeface="Verdana"/>
                <a:sym typeface="Verdana"/>
              </a:rPr>
              <a:t>10+ and even 100+ layers</a:t>
            </a:r>
            <a:r>
              <a:rPr lang="en-US" sz="1800" b="0" i="0" u="none" strike="noStrike" cap="none">
                <a:solidFill>
                  <a:srgbClr val="0000FF"/>
                </a:solidFill>
                <a:latin typeface="Verdana"/>
                <a:ea typeface="Verdana"/>
                <a:cs typeface="Verdana"/>
                <a:sym typeface="Verdana"/>
              </a:rPr>
              <a:t>.</a:t>
            </a:r>
            <a:endParaRPr sz="1800" b="0" i="0" u="none" strike="noStrike" cap="none">
              <a:solidFill>
                <a:srgbClr val="0000FF"/>
              </a:solidFill>
              <a:latin typeface="Verdana"/>
              <a:ea typeface="Verdana"/>
              <a:cs typeface="Verdana"/>
              <a:sym typeface="Verdana"/>
            </a:endParaRPr>
          </a:p>
          <a:p>
            <a:pPr marL="0" marR="0" lvl="0" indent="0" algn="just"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 </a:t>
            </a:r>
            <a:endParaRPr sz="1800" b="0" i="0" u="none" strike="noStrike" cap="none">
              <a:solidFill>
                <a:srgbClr val="0000FF"/>
              </a:solidFill>
              <a:latin typeface="Verdana"/>
              <a:ea typeface="Verdana"/>
              <a:cs typeface="Verdana"/>
              <a:sym typeface="Verdana"/>
            </a:endParaRPr>
          </a:p>
          <a:p>
            <a:pPr marL="0" marR="0" lvl="0" indent="0" algn="l" rtl="0">
              <a:lnSpc>
                <a:spcPct val="150000"/>
              </a:lnSpc>
              <a:spcBef>
                <a:spcPts val="0"/>
              </a:spcBef>
              <a:spcAft>
                <a:spcPts val="0"/>
              </a:spcAft>
              <a:buNone/>
            </a:pPr>
            <a:r>
              <a:rPr lang="en-US" sz="1800" b="0" i="0" u="none" strike="noStrike" cap="none">
                <a:solidFill>
                  <a:srgbClr val="0000FF"/>
                </a:solidFill>
                <a:latin typeface="Verdana"/>
                <a:ea typeface="Verdana"/>
                <a:cs typeface="Verdana"/>
                <a:sym typeface="Verdana"/>
              </a:rPr>
              <a:t>The </a:t>
            </a:r>
            <a:r>
              <a:rPr lang="en-US" sz="1800" b="0" i="0" u="none" strike="noStrike" cap="none">
                <a:solidFill>
                  <a:srgbClr val="0070C0"/>
                </a:solidFill>
                <a:latin typeface="Verdana"/>
                <a:ea typeface="Verdana"/>
                <a:cs typeface="Verdana"/>
                <a:sym typeface="Verdana"/>
              </a:rPr>
              <a:t>presence of multiple layers </a:t>
            </a:r>
            <a:r>
              <a:rPr lang="en-US" sz="1800" b="0" i="0" u="none" strike="noStrike" cap="none">
                <a:solidFill>
                  <a:srgbClr val="0000FF"/>
                </a:solidFill>
                <a:latin typeface="Verdana"/>
                <a:ea typeface="Verdana"/>
                <a:cs typeface="Verdana"/>
                <a:sym typeface="Verdana"/>
              </a:rPr>
              <a:t>allows the network to learn more </a:t>
            </a:r>
            <a:r>
              <a:rPr lang="en-US" sz="1800" b="0" i="0" u="none" strike="noStrike" cap="none">
                <a:solidFill>
                  <a:srgbClr val="FF0000"/>
                </a:solidFill>
                <a:latin typeface="Verdana"/>
                <a:ea typeface="Verdana"/>
                <a:cs typeface="Verdana"/>
                <a:sym typeface="Verdana"/>
              </a:rPr>
              <a:t>abstract features</a:t>
            </a:r>
            <a:r>
              <a:rPr lang="en-US" sz="1800" b="0" i="0" u="none" strike="noStrike" cap="none">
                <a:solidFill>
                  <a:srgbClr val="0000FF"/>
                </a:solidFill>
                <a:latin typeface="Verdana"/>
                <a:ea typeface="Verdana"/>
                <a:cs typeface="Verdana"/>
                <a:sym typeface="Verdana"/>
              </a:rPr>
              <a:t>. Thus, the </a:t>
            </a:r>
            <a:r>
              <a:rPr lang="en-US" sz="1800" b="0" i="0" u="none" strike="noStrike" cap="none">
                <a:solidFill>
                  <a:srgbClr val="FF0000"/>
                </a:solidFill>
                <a:latin typeface="Verdana"/>
                <a:ea typeface="Verdana"/>
                <a:cs typeface="Verdana"/>
                <a:sym typeface="Verdana"/>
              </a:rPr>
              <a:t>higher layers of the network can learn more abstract features building </a:t>
            </a:r>
            <a:r>
              <a:rPr lang="en-US" sz="1800" b="0" i="0" u="none" strike="noStrike" cap="none">
                <a:solidFill>
                  <a:srgbClr val="0000FF"/>
                </a:solidFill>
                <a:latin typeface="Verdana"/>
                <a:ea typeface="Verdana"/>
                <a:cs typeface="Verdana"/>
                <a:sym typeface="Verdana"/>
              </a:rPr>
              <a:t>on the inputs from the lower layers. </a:t>
            </a:r>
            <a:endParaRPr/>
          </a:p>
        </p:txBody>
      </p:sp>
    </p:spTree>
  </p:cSld>
  <p:clrMapOvr>
    <a:masterClrMapping/>
  </p:clrMapOvr>
</p:sld>
</file>

<file path=ppt/theme/theme1.xml><?xml version="1.0" encoding="utf-8"?>
<a:theme xmlns:a="http://schemas.openxmlformats.org/drawingml/2006/main" name="1_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3974</Words>
  <Application>Microsoft Office PowerPoint</Application>
  <PresentationFormat>On-screen Show (4:3)</PresentationFormat>
  <Paragraphs>353</Paragraphs>
  <Slides>86</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Times New Roman</vt:lpstr>
      <vt:lpstr>Verdana</vt:lpstr>
      <vt:lpstr>1_Office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Sknow</dc:creator>
  <cp:lastModifiedBy>Ajit Jaokar</cp:lastModifiedBy>
  <cp:revision>1</cp:revision>
  <dcterms:created xsi:type="dcterms:W3CDTF">2001-04-20T21:34:00Z</dcterms:created>
  <dcterms:modified xsi:type="dcterms:W3CDTF">2022-02-20T10:47:20Z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